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Poppins Medium Bold" charset="1" panose="02000000000000000000"/>
      <p:regular r:id="rId29"/>
    </p:embeddedFont>
    <p:embeddedFont>
      <p:font typeface="Poppins Light" charset="1" panose="02000000000000000000"/>
      <p:regular r:id="rId30"/>
    </p:embeddedFont>
    <p:embeddedFont>
      <p:font typeface="Poppins Medium" charset="1" panose="02000000000000000000"/>
      <p:regular r:id="rId31"/>
    </p:embeddedFont>
    <p:embeddedFont>
      <p:font typeface="Montserrat Bold" charset="1" panose="00000800000000000000"/>
      <p:regular r:id="rId32"/>
    </p:embeddedFont>
    <p:embeddedFont>
      <p:font typeface="Poppins Light Bold" charset="1" panose="02000000000000000000"/>
      <p:regular r:id="rId33"/>
    </p:embeddedFont>
    <p:embeddedFont>
      <p:font typeface="Montserrat" charset="1" panose="00000500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png" Type="http://schemas.openxmlformats.org/officeDocument/2006/relationships/image"/><Relationship Id="rId4" Target="../media/image35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Relationship Id="rId7" Target="../media/image43.png" Type="http://schemas.openxmlformats.org/officeDocument/2006/relationships/image"/><Relationship Id="rId8" Target="../media/image44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46.png" Type="http://schemas.openxmlformats.org/officeDocument/2006/relationships/image"/><Relationship Id="rId6" Target="../media/image47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png" Type="http://schemas.openxmlformats.org/officeDocument/2006/relationships/image"/><Relationship Id="rId2" Target="../media/image4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46.png" Type="http://schemas.openxmlformats.org/officeDocument/2006/relationships/image"/><Relationship Id="rId6" Target="../media/image47.svg" Type="http://schemas.openxmlformats.org/officeDocument/2006/relationships/image"/><Relationship Id="rId7" Target="../media/image39.png" Type="http://schemas.openxmlformats.org/officeDocument/2006/relationships/image"/><Relationship Id="rId8" Target="../media/image40.svg" Type="http://schemas.openxmlformats.org/officeDocument/2006/relationships/image"/><Relationship Id="rId9" Target="../media/image50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Relationship Id="rId3" Target="../media/image53.png" Type="http://schemas.openxmlformats.org/officeDocument/2006/relationships/image"/><Relationship Id="rId4" Target="../media/image5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Relationship Id="rId3" Target="../media/image56.svg" Type="http://schemas.openxmlformats.org/officeDocument/2006/relationships/image"/><Relationship Id="rId4" Target="../media/image57.png" Type="http://schemas.openxmlformats.org/officeDocument/2006/relationships/image"/><Relationship Id="rId5" Target="../media/image5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8.svg" Type="http://schemas.openxmlformats.org/officeDocument/2006/relationships/image"/><Relationship Id="rId11" Target="../media/image69.png" Type="http://schemas.openxmlformats.org/officeDocument/2006/relationships/image"/><Relationship Id="rId12" Target="../media/image70.svg" Type="http://schemas.openxmlformats.org/officeDocument/2006/relationships/image"/><Relationship Id="rId13" Target="../media/image71.png" Type="http://schemas.openxmlformats.org/officeDocument/2006/relationships/image"/><Relationship Id="rId14" Target="../media/image72.svg" Type="http://schemas.openxmlformats.org/officeDocument/2006/relationships/image"/><Relationship Id="rId2" Target="../media/image60.jpeg" Type="http://schemas.openxmlformats.org/officeDocument/2006/relationships/image"/><Relationship Id="rId3" Target="../media/image61.png" Type="http://schemas.openxmlformats.org/officeDocument/2006/relationships/image"/><Relationship Id="rId4" Target="../media/image62.svg" Type="http://schemas.openxmlformats.org/officeDocument/2006/relationships/image"/><Relationship Id="rId5" Target="../media/image63.png" Type="http://schemas.openxmlformats.org/officeDocument/2006/relationships/image"/><Relationship Id="rId6" Target="../media/image64.svg" Type="http://schemas.openxmlformats.org/officeDocument/2006/relationships/image"/><Relationship Id="rId7" Target="../media/image65.png" Type="http://schemas.openxmlformats.org/officeDocument/2006/relationships/image"/><Relationship Id="rId8" Target="../media/image66.svg" Type="http://schemas.openxmlformats.org/officeDocument/2006/relationships/image"/><Relationship Id="rId9" Target="../media/image6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jpeg" Type="http://schemas.openxmlformats.org/officeDocument/2006/relationships/image"/><Relationship Id="rId3" Target="../media/image75.jpeg" Type="http://schemas.openxmlformats.org/officeDocument/2006/relationships/image"/><Relationship Id="rId4" Target="../media/image76.jpeg" Type="http://schemas.openxmlformats.org/officeDocument/2006/relationships/image"/><Relationship Id="rId5" Target="../media/image77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jpeg" Type="http://schemas.openxmlformats.org/officeDocument/2006/relationships/image"/><Relationship Id="rId3" Target="../media/image79.png" Type="http://schemas.openxmlformats.org/officeDocument/2006/relationships/image"/><Relationship Id="rId4" Target="../media/image80.svg" Type="http://schemas.openxmlformats.org/officeDocument/2006/relationships/image"/><Relationship Id="rId5" Target="../media/image81.png" Type="http://schemas.openxmlformats.org/officeDocument/2006/relationships/image"/><Relationship Id="rId6" Target="../media/image82.svg" Type="http://schemas.openxmlformats.org/officeDocument/2006/relationships/image"/><Relationship Id="rId7" Target="../media/image83.png" Type="http://schemas.openxmlformats.org/officeDocument/2006/relationships/image"/><Relationship Id="rId8" Target="../media/image84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jpe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7.jpeg" Type="http://schemas.openxmlformats.org/officeDocument/2006/relationships/image"/><Relationship Id="rId5" Target="../media/image18.jpe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23.jpeg" Type="http://schemas.openxmlformats.org/officeDocument/2006/relationships/image"/><Relationship Id="rId5" Target="../media/image24.jpeg" Type="http://schemas.openxmlformats.org/officeDocument/2006/relationships/image"/><Relationship Id="rId6" Target="../media/image25.jpeg" Type="http://schemas.openxmlformats.org/officeDocument/2006/relationships/image"/><Relationship Id="rId7" Target="../media/image26.jpeg" Type="http://schemas.openxmlformats.org/officeDocument/2006/relationships/image"/><Relationship Id="rId8" Target="../media/image27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45A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283460" y="3099040"/>
            <a:ext cx="7754702" cy="3772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480"/>
              </a:lnSpc>
            </a:pPr>
            <a:r>
              <a:rPr lang="en-US" sz="14928">
                <a:solidFill>
                  <a:srgbClr val="FFFFFF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Pitch</a:t>
            </a:r>
          </a:p>
          <a:p>
            <a:pPr algn="l">
              <a:lnSpc>
                <a:spcPts val="14480"/>
              </a:lnSpc>
            </a:pPr>
            <a:r>
              <a:rPr lang="en-US" sz="14928">
                <a:solidFill>
                  <a:srgbClr val="FFFFFF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Deck</a:t>
            </a:r>
          </a:p>
        </p:txBody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2079902" y="2883950"/>
            <a:ext cx="1355487" cy="1355487"/>
            <a:chOff x="0" y="0"/>
            <a:chExt cx="14400530" cy="1440053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400530" cy="14399261"/>
            </a:xfrm>
            <a:custGeom>
              <a:avLst/>
              <a:gdLst/>
              <a:ahLst/>
              <a:cxnLst/>
              <a:rect r="r" b="b" t="t" l="l"/>
              <a:pathLst>
                <a:path h="14399261" w="14400530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2079902" y="4818781"/>
            <a:ext cx="1355487" cy="1355487"/>
            <a:chOff x="0" y="0"/>
            <a:chExt cx="14400530" cy="1440053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400530" cy="14399261"/>
            </a:xfrm>
            <a:custGeom>
              <a:avLst/>
              <a:gdLst/>
              <a:ahLst/>
              <a:cxnLst/>
              <a:rect r="r" b="b" t="t" l="l"/>
              <a:pathLst>
                <a:path h="14399261" w="14400530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1926934" y="0"/>
            <a:ext cx="6579351" cy="10287000"/>
          </a:xfrm>
          <a:custGeom>
            <a:avLst/>
            <a:gdLst/>
            <a:ahLst/>
            <a:cxnLst/>
            <a:rect r="r" b="b" t="t" l="l"/>
            <a:pathLst>
              <a:path h="10287000" w="6579351">
                <a:moveTo>
                  <a:pt x="0" y="0"/>
                </a:moveTo>
                <a:lnTo>
                  <a:pt x="6579351" y="0"/>
                </a:lnTo>
                <a:lnTo>
                  <a:pt x="65793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88" t="-6898" r="-15528" b="-689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079902" y="784771"/>
            <a:ext cx="1293497" cy="1293497"/>
          </a:xfrm>
          <a:custGeom>
            <a:avLst/>
            <a:gdLst/>
            <a:ahLst/>
            <a:cxnLst/>
            <a:rect r="r" b="b" t="t" l="l"/>
            <a:pathLst>
              <a:path h="1293497" w="1293497">
                <a:moveTo>
                  <a:pt x="0" y="0"/>
                </a:moveTo>
                <a:lnTo>
                  <a:pt x="1293497" y="0"/>
                </a:lnTo>
                <a:lnTo>
                  <a:pt x="1293497" y="1293497"/>
                </a:lnTo>
                <a:lnTo>
                  <a:pt x="0" y="12934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079902" y="6998297"/>
            <a:ext cx="9469669" cy="732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80"/>
              </a:lnSpc>
            </a:pPr>
            <a:r>
              <a:rPr lang="en-US" sz="212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This is where you </a:t>
            </a:r>
            <a:r>
              <a:rPr lang="en-US" sz="212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Input your summary of what your purpose here or</a:t>
            </a:r>
          </a:p>
          <a:p>
            <a:pPr algn="l">
              <a:lnSpc>
                <a:spcPts val="2980"/>
              </a:lnSpc>
            </a:pPr>
            <a:r>
              <a:rPr lang="en-US" sz="212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problem and issue of what you want to solve.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79902" y="496635"/>
            <a:ext cx="2203558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Your Logo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814737" y="496635"/>
            <a:ext cx="3730080" cy="288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8"/>
              </a:lnSpc>
            </a:pPr>
            <a:r>
              <a:rPr lang="en-US" sz="1656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Date//Time//Year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80474" y="1828112"/>
            <a:ext cx="6453457" cy="3466681"/>
          </a:xfrm>
          <a:custGeom>
            <a:avLst/>
            <a:gdLst/>
            <a:ahLst/>
            <a:cxnLst/>
            <a:rect r="r" b="b" t="t" l="l"/>
            <a:pathLst>
              <a:path h="3466681" w="6453457">
                <a:moveTo>
                  <a:pt x="0" y="0"/>
                </a:moveTo>
                <a:lnTo>
                  <a:pt x="6453457" y="0"/>
                </a:lnTo>
                <a:lnTo>
                  <a:pt x="6453457" y="3466681"/>
                </a:lnTo>
                <a:lnTo>
                  <a:pt x="0" y="3466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88014" y="2574389"/>
            <a:ext cx="134509" cy="192156"/>
          </a:xfrm>
          <a:custGeom>
            <a:avLst/>
            <a:gdLst/>
            <a:ahLst/>
            <a:cxnLst/>
            <a:rect r="r" b="b" t="t" l="l"/>
            <a:pathLst>
              <a:path h="192156" w="134509">
                <a:moveTo>
                  <a:pt x="0" y="0"/>
                </a:moveTo>
                <a:lnTo>
                  <a:pt x="134509" y="0"/>
                </a:lnTo>
                <a:lnTo>
                  <a:pt x="134509" y="192156"/>
                </a:lnTo>
                <a:lnTo>
                  <a:pt x="0" y="192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27882" y="4182695"/>
            <a:ext cx="134509" cy="192156"/>
          </a:xfrm>
          <a:custGeom>
            <a:avLst/>
            <a:gdLst/>
            <a:ahLst/>
            <a:cxnLst/>
            <a:rect r="r" b="b" t="t" l="l"/>
            <a:pathLst>
              <a:path h="192156" w="134509">
                <a:moveTo>
                  <a:pt x="0" y="0"/>
                </a:moveTo>
                <a:lnTo>
                  <a:pt x="134509" y="0"/>
                </a:lnTo>
                <a:lnTo>
                  <a:pt x="134509" y="192156"/>
                </a:lnTo>
                <a:lnTo>
                  <a:pt x="0" y="192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94835" y="4374851"/>
            <a:ext cx="134509" cy="192156"/>
          </a:xfrm>
          <a:custGeom>
            <a:avLst/>
            <a:gdLst/>
            <a:ahLst/>
            <a:cxnLst/>
            <a:rect r="r" b="b" t="t" l="l"/>
            <a:pathLst>
              <a:path h="192156" w="134509">
                <a:moveTo>
                  <a:pt x="0" y="0"/>
                </a:moveTo>
                <a:lnTo>
                  <a:pt x="134509" y="0"/>
                </a:lnTo>
                <a:lnTo>
                  <a:pt x="134509" y="192156"/>
                </a:lnTo>
                <a:lnTo>
                  <a:pt x="0" y="192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329344" y="3465375"/>
            <a:ext cx="134509" cy="192156"/>
          </a:xfrm>
          <a:custGeom>
            <a:avLst/>
            <a:gdLst/>
            <a:ahLst/>
            <a:cxnLst/>
            <a:rect r="r" b="b" t="t" l="l"/>
            <a:pathLst>
              <a:path h="192156" w="134509">
                <a:moveTo>
                  <a:pt x="0" y="0"/>
                </a:moveTo>
                <a:lnTo>
                  <a:pt x="134510" y="0"/>
                </a:lnTo>
                <a:lnTo>
                  <a:pt x="134510" y="192156"/>
                </a:lnTo>
                <a:lnTo>
                  <a:pt x="0" y="192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353305" y="4567007"/>
            <a:ext cx="134509" cy="192156"/>
          </a:xfrm>
          <a:custGeom>
            <a:avLst/>
            <a:gdLst/>
            <a:ahLst/>
            <a:cxnLst/>
            <a:rect r="r" b="b" t="t" l="l"/>
            <a:pathLst>
              <a:path h="192156" w="134509">
                <a:moveTo>
                  <a:pt x="0" y="0"/>
                </a:moveTo>
                <a:lnTo>
                  <a:pt x="134509" y="0"/>
                </a:lnTo>
                <a:lnTo>
                  <a:pt x="134509" y="192157"/>
                </a:lnTo>
                <a:lnTo>
                  <a:pt x="0" y="192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202215" y="3273218"/>
            <a:ext cx="134509" cy="192156"/>
          </a:xfrm>
          <a:custGeom>
            <a:avLst/>
            <a:gdLst/>
            <a:ahLst/>
            <a:cxnLst/>
            <a:rect r="r" b="b" t="t" l="l"/>
            <a:pathLst>
              <a:path h="192156" w="134509">
                <a:moveTo>
                  <a:pt x="0" y="0"/>
                </a:moveTo>
                <a:lnTo>
                  <a:pt x="134510" y="0"/>
                </a:lnTo>
                <a:lnTo>
                  <a:pt x="134510" y="192157"/>
                </a:lnTo>
                <a:lnTo>
                  <a:pt x="0" y="192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939948" y="2766545"/>
            <a:ext cx="134509" cy="192156"/>
          </a:xfrm>
          <a:custGeom>
            <a:avLst/>
            <a:gdLst/>
            <a:ahLst/>
            <a:cxnLst/>
            <a:rect r="r" b="b" t="t" l="l"/>
            <a:pathLst>
              <a:path h="192156" w="134509">
                <a:moveTo>
                  <a:pt x="0" y="0"/>
                </a:moveTo>
                <a:lnTo>
                  <a:pt x="134509" y="0"/>
                </a:lnTo>
                <a:lnTo>
                  <a:pt x="134509" y="192156"/>
                </a:lnTo>
                <a:lnTo>
                  <a:pt x="0" y="192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18795" y="3081062"/>
            <a:ext cx="134509" cy="192156"/>
          </a:xfrm>
          <a:custGeom>
            <a:avLst/>
            <a:gdLst/>
            <a:ahLst/>
            <a:cxnLst/>
            <a:rect r="r" b="b" t="t" l="l"/>
            <a:pathLst>
              <a:path h="192156" w="134509">
                <a:moveTo>
                  <a:pt x="0" y="0"/>
                </a:moveTo>
                <a:lnTo>
                  <a:pt x="134510" y="0"/>
                </a:lnTo>
                <a:lnTo>
                  <a:pt x="134510" y="192156"/>
                </a:lnTo>
                <a:lnTo>
                  <a:pt x="0" y="1921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110185" y="1294781"/>
            <a:ext cx="8670289" cy="1582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976"/>
              </a:lnSpc>
            </a:pPr>
            <a:r>
              <a:rPr lang="en-US" sz="9269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Market Size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110185" y="3657814"/>
            <a:ext cx="8334501" cy="1177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37"/>
              </a:lnSpc>
            </a:pPr>
            <a:r>
              <a:rPr lang="en-US" sz="138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Market size is the total amount of all sales and customers that can be seen directly </a:t>
            </a:r>
          </a:p>
          <a:p>
            <a:pPr algn="l">
              <a:lnSpc>
                <a:spcPts val="1937"/>
              </a:lnSpc>
            </a:pPr>
            <a:r>
              <a:rPr lang="en-US" sz="138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by stakeholders. This technique is usually calculated at the end of the year, the</a:t>
            </a:r>
          </a:p>
          <a:p>
            <a:pPr algn="l">
              <a:lnSpc>
                <a:spcPts val="1937"/>
              </a:lnSpc>
            </a:pPr>
            <a:r>
              <a:rPr lang="en-US" sz="138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market size can be used by companies to determine the potential of their market</a:t>
            </a:r>
          </a:p>
          <a:p>
            <a:pPr algn="l">
              <a:lnSpc>
                <a:spcPts val="1937"/>
              </a:lnSpc>
            </a:pPr>
            <a:r>
              <a:rPr lang="en-US" sz="138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business in the future. This is very useful, especially for new companies that will</a:t>
            </a:r>
          </a:p>
          <a:p>
            <a:pPr algn="l">
              <a:lnSpc>
                <a:spcPts val="1937"/>
              </a:lnSpc>
            </a:pPr>
            <a:r>
              <a:rPr lang="en-US" sz="138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offer services to those who are interested in our  services.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2110185" y="6459353"/>
            <a:ext cx="302344" cy="302344"/>
            <a:chOff x="0" y="0"/>
            <a:chExt cx="1913890" cy="19138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2164294" y="6521051"/>
            <a:ext cx="194125" cy="178948"/>
          </a:xfrm>
          <a:custGeom>
            <a:avLst/>
            <a:gdLst/>
            <a:ahLst/>
            <a:cxnLst/>
            <a:rect r="r" b="b" t="t" l="l"/>
            <a:pathLst>
              <a:path h="178948" w="194125">
                <a:moveTo>
                  <a:pt x="0" y="0"/>
                </a:moveTo>
                <a:lnTo>
                  <a:pt x="194125" y="0"/>
                </a:lnTo>
                <a:lnTo>
                  <a:pt x="194125" y="178948"/>
                </a:lnTo>
                <a:lnTo>
                  <a:pt x="0" y="178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110185" y="7978537"/>
            <a:ext cx="4261172" cy="841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3"/>
              </a:lnSpc>
            </a:pPr>
            <a:r>
              <a:rPr lang="en-US" sz="125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In the TAM Section, we can fill in the</a:t>
            </a:r>
          </a:p>
          <a:p>
            <a:pPr algn="l">
              <a:lnSpc>
                <a:spcPts val="1763"/>
              </a:lnSpc>
            </a:pPr>
            <a:r>
              <a:rPr lang="en-US" sz="125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potential of any person who can buy an</a:t>
            </a:r>
          </a:p>
          <a:p>
            <a:pPr algn="l">
              <a:lnSpc>
                <a:spcPts val="1763"/>
              </a:lnSpc>
            </a:pPr>
            <a:r>
              <a:rPr lang="en-US" sz="125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offer or the maximum amount of revenue </a:t>
            </a:r>
          </a:p>
          <a:p>
            <a:pPr algn="l">
              <a:lnSpc>
                <a:spcPts val="1763"/>
              </a:lnSpc>
            </a:pPr>
            <a:r>
              <a:rPr lang="en-US" sz="125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 business can earn by selling their offer.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110185" y="7017156"/>
            <a:ext cx="3978961" cy="65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1"/>
              </a:lnSpc>
            </a:pPr>
            <a:r>
              <a:rPr lang="en-US" sz="3765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$ 1.4 Billion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533400" y="6473324"/>
            <a:ext cx="3284473" cy="226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6"/>
              </a:lnSpc>
            </a:pPr>
            <a:r>
              <a:rPr lang="en-US" sz="1297">
                <a:solidFill>
                  <a:srgbClr val="4448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Total Available Market (TAM)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184801" y="7978537"/>
            <a:ext cx="4416140" cy="841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3"/>
              </a:lnSpc>
            </a:pPr>
            <a:r>
              <a:rPr lang="en-US" sz="125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It is a part of TAM that has the potential to</a:t>
            </a:r>
          </a:p>
          <a:p>
            <a:pPr algn="l">
              <a:lnSpc>
                <a:spcPts val="1763"/>
              </a:lnSpc>
            </a:pPr>
            <a:r>
              <a:rPr lang="en-US" sz="125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become a target market for the company by</a:t>
            </a:r>
          </a:p>
          <a:p>
            <a:pPr algn="l">
              <a:lnSpc>
                <a:spcPts val="1763"/>
              </a:lnSpc>
            </a:pPr>
            <a:r>
              <a:rPr lang="en-US" sz="125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considering the type of product, technology</a:t>
            </a:r>
          </a:p>
          <a:p>
            <a:pPr algn="l">
              <a:lnSpc>
                <a:spcPts val="1763"/>
              </a:lnSpc>
            </a:pPr>
            <a:r>
              <a:rPr lang="en-US" sz="125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available and geographical conditions.</a:t>
            </a:r>
            <a:r>
              <a:rPr lang="en-US" sz="125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184801" y="7017156"/>
            <a:ext cx="4113304" cy="65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0"/>
              </a:lnSpc>
            </a:pPr>
            <a:r>
              <a:rPr lang="en-US" sz="3764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$ 194 Million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7184801" y="6459353"/>
            <a:ext cx="302344" cy="302344"/>
            <a:chOff x="0" y="0"/>
            <a:chExt cx="1913890" cy="191389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7238911" y="6521051"/>
            <a:ext cx="194125" cy="178948"/>
          </a:xfrm>
          <a:custGeom>
            <a:avLst/>
            <a:gdLst/>
            <a:ahLst/>
            <a:cxnLst/>
            <a:rect r="r" b="b" t="t" l="l"/>
            <a:pathLst>
              <a:path h="178948" w="194125">
                <a:moveTo>
                  <a:pt x="0" y="0"/>
                </a:moveTo>
                <a:lnTo>
                  <a:pt x="194125" y="0"/>
                </a:lnTo>
                <a:lnTo>
                  <a:pt x="194125" y="178948"/>
                </a:lnTo>
                <a:lnTo>
                  <a:pt x="0" y="178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7608016" y="6473324"/>
            <a:ext cx="3690089" cy="226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6"/>
              </a:lnSpc>
            </a:pPr>
            <a:r>
              <a:rPr lang="en-US" sz="1297">
                <a:solidFill>
                  <a:srgbClr val="4448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Serviceable Available Market (SAM)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414385" y="7978537"/>
            <a:ext cx="4819546" cy="627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3"/>
              </a:lnSpc>
            </a:pPr>
            <a:r>
              <a:rPr lang="en-US" sz="125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SOM is a smaller fraction of the SAM that</a:t>
            </a:r>
          </a:p>
          <a:p>
            <a:pPr algn="l">
              <a:lnSpc>
                <a:spcPts val="1763"/>
              </a:lnSpc>
            </a:pPr>
            <a:r>
              <a:rPr lang="en-US" sz="125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is the target of a serviceable and realistically</a:t>
            </a:r>
          </a:p>
          <a:p>
            <a:pPr algn="l">
              <a:lnSpc>
                <a:spcPts val="1763"/>
              </a:lnSpc>
            </a:pPr>
            <a:r>
              <a:rPr lang="en-US" sz="125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achievable market in the short to medium term.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414385" y="7017156"/>
            <a:ext cx="4130463" cy="65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70"/>
              </a:lnSpc>
            </a:pPr>
            <a:r>
              <a:rPr lang="en-US" sz="3764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$ 167 Million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2414385" y="6449777"/>
            <a:ext cx="302344" cy="302344"/>
            <a:chOff x="0" y="0"/>
            <a:chExt cx="1913890" cy="191389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29" id="29"/>
          <p:cNvSpPr/>
          <p:nvPr/>
        </p:nvSpPr>
        <p:spPr>
          <a:xfrm flipH="false" flipV="false" rot="0">
            <a:off x="12468495" y="6511475"/>
            <a:ext cx="194125" cy="178948"/>
          </a:xfrm>
          <a:custGeom>
            <a:avLst/>
            <a:gdLst/>
            <a:ahLst/>
            <a:cxnLst/>
            <a:rect r="r" b="b" t="t" l="l"/>
            <a:pathLst>
              <a:path h="178948" w="194125">
                <a:moveTo>
                  <a:pt x="0" y="0"/>
                </a:moveTo>
                <a:lnTo>
                  <a:pt x="194125" y="0"/>
                </a:lnTo>
                <a:lnTo>
                  <a:pt x="194125" y="178948"/>
                </a:lnTo>
                <a:lnTo>
                  <a:pt x="0" y="178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2837600" y="6463748"/>
            <a:ext cx="3920862" cy="226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6"/>
              </a:lnSpc>
            </a:pPr>
            <a:r>
              <a:rPr lang="en-US" sz="1297">
                <a:solidFill>
                  <a:srgbClr val="4448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Serviceable Obtainable Market (SOM)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37" id="37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750249" y="3119673"/>
            <a:ext cx="2745797" cy="2745797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name="Picture 9" id="9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750249" y="6456824"/>
            <a:ext cx="2745797" cy="2745797"/>
          </a:xfrm>
          <a:prstGeom prst="rect">
            <a:avLst/>
          </a:prstGeom>
        </p:spPr>
      </p:pic>
      <p:sp>
        <p:nvSpPr>
          <p:cNvPr name="Freeform 10" id="10"/>
          <p:cNvSpPr/>
          <p:nvPr/>
        </p:nvSpPr>
        <p:spPr>
          <a:xfrm flipH="false" flipV="false" rot="0">
            <a:off x="12671225" y="-103503"/>
            <a:ext cx="6254453" cy="10390503"/>
          </a:xfrm>
          <a:custGeom>
            <a:avLst/>
            <a:gdLst/>
            <a:ahLst/>
            <a:cxnLst/>
            <a:rect r="r" b="b" t="t" l="l"/>
            <a:pathLst>
              <a:path h="10390503" w="6254453">
                <a:moveTo>
                  <a:pt x="0" y="0"/>
                </a:moveTo>
                <a:lnTo>
                  <a:pt x="6254452" y="0"/>
                </a:lnTo>
                <a:lnTo>
                  <a:pt x="6254452" y="10390503"/>
                </a:lnTo>
                <a:lnTo>
                  <a:pt x="0" y="10390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9557" t="0" r="-69637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979065" y="1179846"/>
            <a:ext cx="9740035" cy="1191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32"/>
              </a:lnSpc>
            </a:pPr>
            <a:r>
              <a:rPr lang="en-US" sz="6951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Market Targeting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007250" y="4086622"/>
            <a:ext cx="6149018" cy="1377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8"/>
              </a:lnSpc>
            </a:pPr>
            <a:r>
              <a:rPr lang="en-US" sz="159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Market targeting is the total amount of all</a:t>
            </a:r>
          </a:p>
          <a:p>
            <a:pPr algn="l">
              <a:lnSpc>
                <a:spcPts val="2238"/>
              </a:lnSpc>
            </a:pPr>
            <a:r>
              <a:rPr lang="en-US" sz="159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market availability that is usually calculated</a:t>
            </a:r>
          </a:p>
          <a:p>
            <a:pPr algn="l">
              <a:lnSpc>
                <a:spcPts val="2238"/>
              </a:lnSpc>
            </a:pPr>
            <a:r>
              <a:rPr lang="en-US" sz="159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when we start the company. Market size can</a:t>
            </a:r>
          </a:p>
          <a:p>
            <a:pPr algn="l">
              <a:lnSpc>
                <a:spcPts val="2238"/>
              </a:lnSpc>
            </a:pPr>
            <a:r>
              <a:rPr lang="en-US" sz="159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be used by companies to tell about potential </a:t>
            </a:r>
          </a:p>
          <a:p>
            <a:pPr algn="l">
              <a:lnSpc>
                <a:spcPts val="2238"/>
              </a:lnSpc>
            </a:pPr>
            <a:r>
              <a:rPr lang="en-US" sz="159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of their market and business in the future.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007250" y="3291339"/>
            <a:ext cx="5507668" cy="476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60"/>
              </a:lnSpc>
            </a:pPr>
            <a:r>
              <a:rPr lang="en-US" sz="2757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Oil &amp; Mining Company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007250" y="7423773"/>
            <a:ext cx="6149018" cy="13778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8"/>
              </a:lnSpc>
            </a:pPr>
            <a:r>
              <a:rPr lang="en-US" sz="159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Market targeting is the total amount of all</a:t>
            </a:r>
          </a:p>
          <a:p>
            <a:pPr algn="l">
              <a:lnSpc>
                <a:spcPts val="2238"/>
              </a:lnSpc>
            </a:pPr>
            <a:r>
              <a:rPr lang="en-US" sz="159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market availability that is usually calculated</a:t>
            </a:r>
          </a:p>
          <a:p>
            <a:pPr algn="l">
              <a:lnSpc>
                <a:spcPts val="2238"/>
              </a:lnSpc>
            </a:pPr>
            <a:r>
              <a:rPr lang="en-US" sz="159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when we start the company. Market size can</a:t>
            </a:r>
          </a:p>
          <a:p>
            <a:pPr algn="l">
              <a:lnSpc>
                <a:spcPts val="2238"/>
              </a:lnSpc>
            </a:pPr>
            <a:r>
              <a:rPr lang="en-US" sz="159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be used by companies to tell about potential </a:t>
            </a:r>
          </a:p>
          <a:p>
            <a:pPr algn="l">
              <a:lnSpc>
                <a:spcPts val="2238"/>
              </a:lnSpc>
            </a:pPr>
            <a:r>
              <a:rPr lang="en-US" sz="159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of their market and business in the future.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007250" y="6628490"/>
            <a:ext cx="5507668" cy="476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60"/>
              </a:lnSpc>
            </a:pPr>
            <a:r>
              <a:rPr lang="en-US" sz="2757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Construction Company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9689692" y="1701803"/>
            <a:ext cx="10021540" cy="3586564"/>
          </a:xfrm>
          <a:custGeom>
            <a:avLst/>
            <a:gdLst/>
            <a:ahLst/>
            <a:cxnLst/>
            <a:rect r="r" b="b" t="t" l="l"/>
            <a:pathLst>
              <a:path h="3586564" w="10021540">
                <a:moveTo>
                  <a:pt x="0" y="0"/>
                </a:moveTo>
                <a:lnTo>
                  <a:pt x="10021539" y="0"/>
                </a:lnTo>
                <a:lnTo>
                  <a:pt x="10021539" y="3586565"/>
                </a:lnTo>
                <a:lnTo>
                  <a:pt x="0" y="3586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80" t="-45077" r="0" b="-45077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829870" y="1539878"/>
            <a:ext cx="7426625" cy="2785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66"/>
              </a:lnSpc>
            </a:pPr>
            <a:r>
              <a:rPr lang="en-US" sz="7976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Market </a:t>
            </a:r>
          </a:p>
          <a:p>
            <a:pPr algn="l">
              <a:lnSpc>
                <a:spcPts val="11166"/>
              </a:lnSpc>
            </a:pPr>
            <a:r>
              <a:rPr lang="en-US" sz="7976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Validation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689692" y="7056327"/>
            <a:ext cx="2126507" cy="601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8"/>
              </a:lnSpc>
            </a:pPr>
            <a:r>
              <a:rPr lang="en-US" sz="3527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2.650K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689692" y="7850309"/>
            <a:ext cx="1804882" cy="32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83"/>
              </a:lnSpc>
            </a:pPr>
            <a:r>
              <a:rPr lang="en-US" sz="184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Total Users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689692" y="6627555"/>
            <a:ext cx="2005280" cy="248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5"/>
              </a:lnSpc>
            </a:pPr>
            <a:r>
              <a:rPr lang="en-US" sz="1546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Really Great Site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368658" y="7056327"/>
            <a:ext cx="2097491" cy="601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8"/>
              </a:lnSpc>
            </a:pPr>
            <a:r>
              <a:rPr lang="en-US" sz="3527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1.850K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368658" y="7850309"/>
            <a:ext cx="2005280" cy="321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80"/>
              </a:lnSpc>
            </a:pPr>
            <a:r>
              <a:rPr lang="en-US" sz="1842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Total Users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108138" y="7049626"/>
            <a:ext cx="2151162" cy="601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8"/>
              </a:lnSpc>
            </a:pPr>
            <a:r>
              <a:rPr lang="en-US" sz="3527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1.010K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108138" y="7850309"/>
            <a:ext cx="2005280" cy="321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80"/>
              </a:lnSpc>
            </a:pPr>
            <a:r>
              <a:rPr lang="en-US" sz="1842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Total Users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29870" y="6185305"/>
            <a:ext cx="7651368" cy="2399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7"/>
              </a:lnSpc>
            </a:pPr>
            <a:r>
              <a:rPr lang="en-US" sz="229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It’s a market testing stage to ensure that </a:t>
            </a:r>
          </a:p>
          <a:p>
            <a:pPr algn="l">
              <a:lnSpc>
                <a:spcPts val="3207"/>
              </a:lnSpc>
            </a:pPr>
            <a:r>
              <a:rPr lang="en-US" sz="229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products produced by the company </a:t>
            </a:r>
          </a:p>
          <a:p>
            <a:pPr algn="l">
              <a:lnSpc>
                <a:spcPts val="3207"/>
              </a:lnSpc>
            </a:pPr>
            <a:r>
              <a:rPr lang="en-US" sz="229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can be accepted and effectively used by </a:t>
            </a:r>
          </a:p>
          <a:p>
            <a:pPr algn="l">
              <a:lnSpc>
                <a:spcPts val="3207"/>
              </a:lnSpc>
            </a:pPr>
            <a:r>
              <a:rPr lang="en-US" sz="229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broad market. For start-up companies,</a:t>
            </a:r>
          </a:p>
          <a:p>
            <a:pPr algn="l">
              <a:lnSpc>
                <a:spcPts val="3207"/>
              </a:lnSpc>
            </a:pPr>
            <a:r>
              <a:rPr lang="en-US" sz="229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can use data already achieved by </a:t>
            </a:r>
          </a:p>
          <a:p>
            <a:pPr algn="l">
              <a:lnSpc>
                <a:spcPts val="3207"/>
              </a:lnSpc>
            </a:pPr>
            <a:r>
              <a:rPr lang="en-US" sz="229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similar products from other companies.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368658" y="6627555"/>
            <a:ext cx="2005280" cy="248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5"/>
              </a:lnSpc>
            </a:pPr>
            <a:r>
              <a:rPr lang="en-US" sz="1546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Really Great Site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108138" y="6627555"/>
            <a:ext cx="2005280" cy="248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65"/>
              </a:lnSpc>
            </a:pPr>
            <a:r>
              <a:rPr lang="en-US" sz="1546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Really Great Site</a:t>
            </a:r>
          </a:p>
        </p:txBody>
      </p:sp>
      <p:sp>
        <p:nvSpPr>
          <p:cNvPr name="TextBox 20" id="20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829870" y="5288368"/>
            <a:ext cx="578910" cy="578910"/>
            <a:chOff x="0" y="0"/>
            <a:chExt cx="1913890" cy="191389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930448" y="5423287"/>
            <a:ext cx="377754" cy="309071"/>
          </a:xfrm>
          <a:custGeom>
            <a:avLst/>
            <a:gdLst/>
            <a:ahLst/>
            <a:cxnLst/>
            <a:rect r="r" b="b" t="t" l="l"/>
            <a:pathLst>
              <a:path h="309071" w="377754">
                <a:moveTo>
                  <a:pt x="0" y="0"/>
                </a:moveTo>
                <a:lnTo>
                  <a:pt x="377754" y="0"/>
                </a:lnTo>
                <a:lnTo>
                  <a:pt x="377754" y="309071"/>
                </a:lnTo>
                <a:lnTo>
                  <a:pt x="0" y="309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2642861" y="5356612"/>
            <a:ext cx="6501139" cy="367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1"/>
              </a:lnSpc>
            </a:pPr>
            <a:r>
              <a:rPr lang="en-US" sz="2165">
                <a:solidFill>
                  <a:srgbClr val="44485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Brief Story About Market Validation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31620" y="1661848"/>
            <a:ext cx="9132793" cy="1061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43"/>
              </a:lnSpc>
            </a:pPr>
            <a:r>
              <a:rPr lang="en-US" sz="6174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Company Traction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158145" y="2798659"/>
            <a:ext cx="9281704" cy="6450325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11496852" y="1952353"/>
            <a:ext cx="6227877" cy="1437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19"/>
              </a:lnSpc>
              <a:spcBef>
                <a:spcPct val="0"/>
              </a:spcBef>
            </a:pPr>
            <a:r>
              <a:rPr lang="en-US" sz="137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Traction is a period where the company is feeling</a:t>
            </a:r>
          </a:p>
          <a:p>
            <a:pPr algn="l">
              <a:lnSpc>
                <a:spcPts val="1919"/>
              </a:lnSpc>
              <a:spcBef>
                <a:spcPct val="0"/>
              </a:spcBef>
            </a:pPr>
            <a:r>
              <a:rPr lang="en-US" sz="137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momentum during its development period. If traction</a:t>
            </a:r>
          </a:p>
          <a:p>
            <a:pPr algn="l">
              <a:lnSpc>
                <a:spcPts val="1919"/>
              </a:lnSpc>
              <a:spcBef>
                <a:spcPct val="0"/>
              </a:spcBef>
            </a:pPr>
            <a:r>
              <a:rPr lang="en-US" sz="137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momentum is not harnessed, sales figures can decline</a:t>
            </a:r>
          </a:p>
          <a:p>
            <a:pPr algn="l">
              <a:lnSpc>
                <a:spcPts val="1919"/>
              </a:lnSpc>
              <a:spcBef>
                <a:spcPct val="0"/>
              </a:spcBef>
            </a:pPr>
            <a:r>
              <a:rPr lang="en-US" sz="137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and the customer base can shrink. In general, companies</a:t>
            </a:r>
          </a:p>
          <a:p>
            <a:pPr algn="l">
              <a:lnSpc>
                <a:spcPts val="1919"/>
              </a:lnSpc>
              <a:spcBef>
                <a:spcPct val="0"/>
              </a:spcBef>
            </a:pPr>
            <a:r>
              <a:rPr lang="en-US" sz="137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will judge success by the amount of revenue and new</a:t>
            </a:r>
          </a:p>
          <a:p>
            <a:pPr algn="l">
              <a:lnSpc>
                <a:spcPts val="1919"/>
              </a:lnSpc>
              <a:spcBef>
                <a:spcPct val="0"/>
              </a:spcBef>
            </a:pPr>
            <a:r>
              <a:rPr lang="en-US" sz="137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customers they receive.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1496852" y="4041813"/>
            <a:ext cx="1953701" cy="1175216"/>
            <a:chOff x="0" y="0"/>
            <a:chExt cx="1097861" cy="660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97862" cy="660400"/>
            </a:xfrm>
            <a:custGeom>
              <a:avLst/>
              <a:gdLst/>
              <a:ahLst/>
              <a:cxnLst/>
              <a:rect r="r" b="b" t="t" l="l"/>
              <a:pathLst>
                <a:path h="660400" w="1097862">
                  <a:moveTo>
                    <a:pt x="97340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3402" y="0"/>
                  </a:lnTo>
                  <a:cubicBezTo>
                    <a:pt x="1041981" y="0"/>
                    <a:pt x="1097862" y="55880"/>
                    <a:pt x="1097862" y="124460"/>
                  </a:cubicBezTo>
                  <a:lnTo>
                    <a:pt x="1097862" y="535940"/>
                  </a:lnTo>
                  <a:cubicBezTo>
                    <a:pt x="1097862" y="604520"/>
                    <a:pt x="1041981" y="660400"/>
                    <a:pt x="973402" y="660400"/>
                  </a:cubicBezTo>
                  <a:close/>
                </a:path>
              </a:pathLst>
            </a:custGeom>
            <a:solidFill>
              <a:srgbClr val="145AE6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11640151" y="4493281"/>
            <a:ext cx="1667103" cy="48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81"/>
              </a:lnSpc>
            </a:pPr>
            <a:r>
              <a:rPr lang="en-US" sz="291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+75%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570490" y="4212209"/>
            <a:ext cx="1853971" cy="188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Artificial Intelligence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1544397" y="5683962"/>
            <a:ext cx="1906156" cy="1175216"/>
            <a:chOff x="0" y="0"/>
            <a:chExt cx="1071144" cy="660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71144" cy="660400"/>
            </a:xfrm>
            <a:custGeom>
              <a:avLst/>
              <a:gdLst/>
              <a:ahLst/>
              <a:cxnLst/>
              <a:rect r="r" b="b" t="t" l="l"/>
              <a:pathLst>
                <a:path h="660400" w="1071144">
                  <a:moveTo>
                    <a:pt x="946684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6684" y="0"/>
                  </a:lnTo>
                  <a:cubicBezTo>
                    <a:pt x="1015264" y="0"/>
                    <a:pt x="1071144" y="55880"/>
                    <a:pt x="1071144" y="124460"/>
                  </a:cubicBezTo>
                  <a:lnTo>
                    <a:pt x="1071144" y="535940"/>
                  </a:lnTo>
                  <a:cubicBezTo>
                    <a:pt x="1071144" y="604520"/>
                    <a:pt x="1015264" y="660400"/>
                    <a:pt x="946684" y="660400"/>
                  </a:cubicBezTo>
                  <a:close/>
                </a:path>
              </a:pathLst>
            </a:custGeom>
            <a:solidFill>
              <a:srgbClr val="145AE6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1549154" y="6135430"/>
            <a:ext cx="1849098" cy="486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81"/>
              </a:lnSpc>
            </a:pPr>
            <a:r>
              <a:rPr lang="en-US" sz="2915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+63%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635075" y="5854358"/>
            <a:ext cx="1724800" cy="188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Internet of Things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1544397" y="7326111"/>
            <a:ext cx="1906156" cy="1175216"/>
            <a:chOff x="0" y="0"/>
            <a:chExt cx="1071144" cy="6604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71144" cy="660400"/>
            </a:xfrm>
            <a:custGeom>
              <a:avLst/>
              <a:gdLst/>
              <a:ahLst/>
              <a:cxnLst/>
              <a:rect r="r" b="b" t="t" l="l"/>
              <a:pathLst>
                <a:path h="660400" w="1071144">
                  <a:moveTo>
                    <a:pt x="946684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46684" y="0"/>
                  </a:lnTo>
                  <a:cubicBezTo>
                    <a:pt x="1015264" y="0"/>
                    <a:pt x="1071144" y="55880"/>
                    <a:pt x="1071144" y="124460"/>
                  </a:cubicBezTo>
                  <a:lnTo>
                    <a:pt x="1071144" y="535940"/>
                  </a:lnTo>
                  <a:cubicBezTo>
                    <a:pt x="1071144" y="604520"/>
                    <a:pt x="1015264" y="660400"/>
                    <a:pt x="946684" y="66040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1783450" y="7788656"/>
            <a:ext cx="1428051" cy="491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81"/>
              </a:lnSpc>
            </a:pPr>
            <a:r>
              <a:rPr lang="en-US" sz="2915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+32%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673451" y="7528376"/>
            <a:ext cx="1600502" cy="188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Others Product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885517" y="4022763"/>
            <a:ext cx="3741028" cy="1086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can explain in detail the</a:t>
            </a:r>
          </a:p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momentum of the company</a:t>
            </a:r>
          </a:p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the basic facts that are</a:t>
            </a:r>
          </a:p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taken to show that our</a:t>
            </a:r>
          </a:p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company is in a traction phase.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885517" y="5664912"/>
            <a:ext cx="3741028" cy="1086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can explain in detail the</a:t>
            </a:r>
          </a:p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momentum of the company</a:t>
            </a:r>
          </a:p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the basic facts that are</a:t>
            </a:r>
          </a:p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taken to show that our</a:t>
            </a:r>
          </a:p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company is in a traction phase.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885517" y="7307061"/>
            <a:ext cx="3741028" cy="10862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can explain in detail the</a:t>
            </a:r>
          </a:p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momentum of the company</a:t>
            </a:r>
          </a:p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the basic facts that are</a:t>
            </a:r>
          </a:p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taken to show that our</a:t>
            </a:r>
          </a:p>
          <a:p>
            <a:pPr algn="l">
              <a:lnSpc>
                <a:spcPts val="1762"/>
              </a:lnSpc>
              <a:spcBef>
                <a:spcPct val="0"/>
              </a:spcBef>
            </a:pPr>
            <a:r>
              <a:rPr lang="en-US" sz="125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company is in a traction phase.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6" id="26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909638" y="3628261"/>
            <a:ext cx="10199405" cy="5789035"/>
          </a:xfrm>
          <a:prstGeom prst="rect">
            <a:avLst/>
          </a:prstGeom>
        </p:spPr>
      </p:pic>
      <p:grpSp>
        <p:nvGrpSpPr>
          <p:cNvPr name="Group 3" id="3"/>
          <p:cNvGrpSpPr/>
          <p:nvPr/>
        </p:nvGrpSpPr>
        <p:grpSpPr>
          <a:xfrm rot="0">
            <a:off x="11374719" y="4478211"/>
            <a:ext cx="919450" cy="919450"/>
            <a:chOff x="0" y="0"/>
            <a:chExt cx="1913890" cy="191389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145AE6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1547018" y="4761822"/>
            <a:ext cx="574853" cy="352228"/>
          </a:xfrm>
          <a:custGeom>
            <a:avLst/>
            <a:gdLst/>
            <a:ahLst/>
            <a:cxnLst/>
            <a:rect r="r" b="b" t="t" l="l"/>
            <a:pathLst>
              <a:path h="352228" w="574853">
                <a:moveTo>
                  <a:pt x="0" y="0"/>
                </a:moveTo>
                <a:lnTo>
                  <a:pt x="574853" y="0"/>
                </a:lnTo>
                <a:lnTo>
                  <a:pt x="574853" y="352228"/>
                </a:lnTo>
                <a:lnTo>
                  <a:pt x="0" y="3522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787406" y="4440111"/>
            <a:ext cx="3499994" cy="3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183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Revenue Development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787406" y="4844637"/>
            <a:ext cx="5056636" cy="5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3"/>
              </a:lnSpc>
            </a:pPr>
            <a:r>
              <a:rPr lang="en-US" sz="3202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3,46 M/Quarter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76721" y="1576780"/>
            <a:ext cx="15161130" cy="1235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34"/>
              </a:lnSpc>
            </a:pPr>
            <a:r>
              <a:rPr lang="en-US" sz="7238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Product Performance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1374719" y="6063053"/>
            <a:ext cx="919450" cy="919450"/>
            <a:chOff x="0" y="0"/>
            <a:chExt cx="1913890" cy="19138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145AE6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1574974" y="6245135"/>
            <a:ext cx="518940" cy="555286"/>
          </a:xfrm>
          <a:custGeom>
            <a:avLst/>
            <a:gdLst/>
            <a:ahLst/>
            <a:cxnLst/>
            <a:rect r="r" b="b" t="t" l="l"/>
            <a:pathLst>
              <a:path h="555286" w="518940">
                <a:moveTo>
                  <a:pt x="0" y="0"/>
                </a:moveTo>
                <a:lnTo>
                  <a:pt x="518940" y="0"/>
                </a:lnTo>
                <a:lnTo>
                  <a:pt x="518940" y="555286"/>
                </a:lnTo>
                <a:lnTo>
                  <a:pt x="0" y="555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787406" y="6024953"/>
            <a:ext cx="4057294" cy="3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183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Engagement Development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787406" y="6429479"/>
            <a:ext cx="5056636" cy="5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3"/>
              </a:lnSpc>
            </a:pPr>
            <a:r>
              <a:rPr lang="en-US" sz="3202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87% - 91%/Quarter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1374719" y="7647895"/>
            <a:ext cx="919450" cy="919450"/>
            <a:chOff x="0" y="0"/>
            <a:chExt cx="1913890" cy="19138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145AE6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1596150" y="7922604"/>
            <a:ext cx="476589" cy="370032"/>
          </a:xfrm>
          <a:custGeom>
            <a:avLst/>
            <a:gdLst/>
            <a:ahLst/>
            <a:cxnLst/>
            <a:rect r="r" b="b" t="t" l="l"/>
            <a:pathLst>
              <a:path h="370032" w="476589">
                <a:moveTo>
                  <a:pt x="0" y="0"/>
                </a:moveTo>
                <a:lnTo>
                  <a:pt x="476589" y="0"/>
                </a:lnTo>
                <a:lnTo>
                  <a:pt x="476589" y="370032"/>
                </a:lnTo>
                <a:lnTo>
                  <a:pt x="0" y="3700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2787406" y="7609795"/>
            <a:ext cx="3499994" cy="311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62"/>
              </a:lnSpc>
            </a:pPr>
            <a:r>
              <a:rPr lang="en-US" sz="183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Exposure Development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787406" y="8014321"/>
            <a:ext cx="5056636" cy="55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3"/>
              </a:lnSpc>
            </a:pPr>
            <a:r>
              <a:rPr lang="en-US" sz="3202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92% - 96%/Quarter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5" id="25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2230989" y="1376193"/>
            <a:ext cx="3807915" cy="7534615"/>
            <a:chOff x="0" y="0"/>
            <a:chExt cx="2620010" cy="51841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85420" y="156210"/>
              <a:ext cx="2251710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22234" t="0" r="-22234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578312" y="187909"/>
              <a:ext cx="66636" cy="63602"/>
            </a:xfrm>
            <a:custGeom>
              <a:avLst/>
              <a:gdLst/>
              <a:ahLst/>
              <a:cxnLst/>
              <a:rect r="r" b="b" t="t" l="l"/>
              <a:pathLst>
                <a:path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7270494" y="3875326"/>
            <a:ext cx="623403" cy="623403"/>
            <a:chOff x="0" y="0"/>
            <a:chExt cx="1913890" cy="191389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7378802" y="4020615"/>
            <a:ext cx="406787" cy="332826"/>
          </a:xfrm>
          <a:custGeom>
            <a:avLst/>
            <a:gdLst/>
            <a:ahLst/>
            <a:cxnLst/>
            <a:rect r="r" b="b" t="t" l="l"/>
            <a:pathLst>
              <a:path h="332826" w="406787">
                <a:moveTo>
                  <a:pt x="0" y="0"/>
                </a:moveTo>
                <a:lnTo>
                  <a:pt x="406787" y="0"/>
                </a:lnTo>
                <a:lnTo>
                  <a:pt x="406787" y="332826"/>
                </a:lnTo>
                <a:lnTo>
                  <a:pt x="0" y="332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10167539" y="6881201"/>
            <a:ext cx="515172" cy="515172"/>
            <a:chOff x="0" y="0"/>
            <a:chExt cx="1913890" cy="191389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0277829" y="6972094"/>
            <a:ext cx="294591" cy="333385"/>
          </a:xfrm>
          <a:custGeom>
            <a:avLst/>
            <a:gdLst/>
            <a:ahLst/>
            <a:cxnLst/>
            <a:rect r="r" b="b" t="t" l="l"/>
            <a:pathLst>
              <a:path h="333385" w="294591">
                <a:moveTo>
                  <a:pt x="0" y="0"/>
                </a:moveTo>
                <a:lnTo>
                  <a:pt x="294591" y="0"/>
                </a:lnTo>
                <a:lnTo>
                  <a:pt x="294591" y="333385"/>
                </a:lnTo>
                <a:lnTo>
                  <a:pt x="0" y="3333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3833947" y="6881201"/>
            <a:ext cx="515172" cy="515172"/>
            <a:chOff x="0" y="0"/>
            <a:chExt cx="1913890" cy="191389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13905413" y="7024746"/>
            <a:ext cx="372240" cy="228082"/>
          </a:xfrm>
          <a:custGeom>
            <a:avLst/>
            <a:gdLst/>
            <a:ahLst/>
            <a:cxnLst/>
            <a:rect r="r" b="b" t="t" l="l"/>
            <a:pathLst>
              <a:path h="228082" w="372240">
                <a:moveTo>
                  <a:pt x="0" y="0"/>
                </a:moveTo>
                <a:lnTo>
                  <a:pt x="372240" y="0"/>
                </a:lnTo>
                <a:lnTo>
                  <a:pt x="372240" y="228082"/>
                </a:lnTo>
                <a:lnTo>
                  <a:pt x="0" y="2280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268935" y="2510665"/>
            <a:ext cx="10594783" cy="779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5"/>
              </a:lnSpc>
            </a:pPr>
            <a:r>
              <a:rPr lang="en-US" sz="5974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Performance Overview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268935" y="4835422"/>
            <a:ext cx="10490787" cy="902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5"/>
              </a:lnSpc>
              <a:spcBef>
                <a:spcPct val="0"/>
              </a:spcBef>
            </a:pPr>
            <a:r>
              <a:rPr lang="en-US" sz="176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Provide an statistics explanation of the general profile of the products we have.</a:t>
            </a:r>
          </a:p>
          <a:p>
            <a:pPr algn="l">
              <a:lnSpc>
                <a:spcPts val="2465"/>
              </a:lnSpc>
              <a:spcBef>
                <a:spcPct val="0"/>
              </a:spcBef>
            </a:pPr>
            <a:r>
              <a:rPr lang="en-US" sz="176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Arrange information about our products in a systematic and fact-based manner.</a:t>
            </a:r>
          </a:p>
          <a:p>
            <a:pPr algn="l">
              <a:lnSpc>
                <a:spcPts val="2465"/>
              </a:lnSpc>
              <a:spcBef>
                <a:spcPct val="0"/>
              </a:spcBef>
            </a:pPr>
            <a:r>
              <a:rPr lang="en-US" sz="176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Also express our success stories and also </a:t>
            </a:r>
            <a:r>
              <a:rPr lang="en-US" sz="176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</a:t>
            </a:r>
            <a:r>
              <a:rPr lang="en-US" sz="176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pride in the product that done lately.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031818" y="4002760"/>
            <a:ext cx="6478650" cy="292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36"/>
              </a:lnSpc>
            </a:pPr>
            <a:r>
              <a:rPr lang="en-US" sz="1669">
                <a:solidFill>
                  <a:srgbClr val="44485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Internet of Things Product Overview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961864" y="6909776"/>
            <a:ext cx="2487777" cy="161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1"/>
              </a:lnSpc>
            </a:pPr>
            <a:r>
              <a:rPr lang="en-US" sz="1256">
                <a:solidFill>
                  <a:srgbClr val="4448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Customer Satisfaction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961864" y="7301769"/>
            <a:ext cx="2487777" cy="543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78"/>
              </a:lnSpc>
            </a:pPr>
            <a:r>
              <a:rPr lang="en-US" sz="4161">
                <a:solidFill>
                  <a:srgbClr val="145AE6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94,43%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628273" y="6909776"/>
            <a:ext cx="2487777" cy="1614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31"/>
              </a:lnSpc>
            </a:pPr>
            <a:r>
              <a:rPr lang="en-US" sz="1256">
                <a:solidFill>
                  <a:srgbClr val="4448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Gross Profit Projection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628273" y="7301769"/>
            <a:ext cx="3095712" cy="543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78"/>
              </a:lnSpc>
            </a:pPr>
            <a:r>
              <a:rPr lang="en-US" sz="4161">
                <a:solidFill>
                  <a:srgbClr val="145AE6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$ 192.1 M</a:t>
            </a:r>
          </a:p>
        </p:txBody>
      </p:sp>
      <p:pic>
        <p:nvPicPr>
          <p:cNvPr name="Picture 35" id="35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7040741" y="6041253"/>
            <a:ext cx="2896841" cy="230486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1452345" y="2258691"/>
            <a:ext cx="10058821" cy="5769618"/>
            <a:chOff x="0" y="0"/>
            <a:chExt cx="7981950" cy="45783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65810" y="21590"/>
              <a:ext cx="6451600" cy="4326890"/>
            </a:xfrm>
            <a:custGeom>
              <a:avLst/>
              <a:gdLst/>
              <a:ahLst/>
              <a:cxnLst/>
              <a:rect r="r" b="b" t="t" l="l"/>
              <a:pathLst>
                <a:path h="4326890" w="645160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81950" cy="4542790"/>
            </a:xfrm>
            <a:custGeom>
              <a:avLst/>
              <a:gdLst/>
              <a:ahLst/>
              <a:cxnLst/>
              <a:rect r="r" b="b" t="t" l="l"/>
              <a:pathLst>
                <a:path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460750" y="4349750"/>
              <a:ext cx="1059180" cy="96520"/>
            </a:xfrm>
            <a:custGeom>
              <a:avLst/>
              <a:gdLst/>
              <a:ahLst/>
              <a:cxnLst/>
              <a:rect r="r" b="b" t="t" l="l"/>
              <a:pathLst>
                <a:path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63830" y="4542790"/>
              <a:ext cx="7654290" cy="35560"/>
            </a:xfrm>
            <a:custGeom>
              <a:avLst/>
              <a:gdLst/>
              <a:ahLst/>
              <a:cxnLst/>
              <a:rect r="r" b="b" t="t" l="l"/>
              <a:pathLst>
                <a:path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2660" y="276860"/>
              <a:ext cx="6055360" cy="3789680"/>
            </a:xfrm>
            <a:custGeom>
              <a:avLst/>
              <a:gdLst/>
              <a:ahLst/>
              <a:cxnLst/>
              <a:rect r="r" b="b" t="t" l="l"/>
              <a:pathLst>
                <a:path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2"/>
              <a:stretch>
                <a:fillRect l="0" t="-3261" r="0" b="-3261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4" id="14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762367" y="3925552"/>
            <a:ext cx="544906" cy="544906"/>
            <a:chOff x="0" y="0"/>
            <a:chExt cx="1913890" cy="191389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857037" y="4052547"/>
            <a:ext cx="355565" cy="290917"/>
          </a:xfrm>
          <a:custGeom>
            <a:avLst/>
            <a:gdLst/>
            <a:ahLst/>
            <a:cxnLst/>
            <a:rect r="r" b="b" t="t" l="l"/>
            <a:pathLst>
              <a:path h="290917" w="355565">
                <a:moveTo>
                  <a:pt x="0" y="0"/>
                </a:moveTo>
                <a:lnTo>
                  <a:pt x="355566" y="0"/>
                </a:lnTo>
                <a:lnTo>
                  <a:pt x="355566" y="290917"/>
                </a:lnTo>
                <a:lnTo>
                  <a:pt x="0" y="2909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198981" y="3925552"/>
            <a:ext cx="351451" cy="351451"/>
            <a:chOff x="0" y="0"/>
            <a:chExt cx="1913890" cy="191389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7274221" y="3987560"/>
            <a:ext cx="200970" cy="227436"/>
          </a:xfrm>
          <a:custGeom>
            <a:avLst/>
            <a:gdLst/>
            <a:ahLst/>
            <a:cxnLst/>
            <a:rect r="r" b="b" t="t" l="l"/>
            <a:pathLst>
              <a:path h="227436" w="200970">
                <a:moveTo>
                  <a:pt x="0" y="0"/>
                </a:moveTo>
                <a:lnTo>
                  <a:pt x="200970" y="0"/>
                </a:lnTo>
                <a:lnTo>
                  <a:pt x="200970" y="227435"/>
                </a:lnTo>
                <a:lnTo>
                  <a:pt x="0" y="22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7198981" y="4929581"/>
            <a:ext cx="351451" cy="351451"/>
            <a:chOff x="0" y="0"/>
            <a:chExt cx="1913890" cy="191389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7247735" y="5027508"/>
            <a:ext cx="253942" cy="155597"/>
          </a:xfrm>
          <a:custGeom>
            <a:avLst/>
            <a:gdLst/>
            <a:ahLst/>
            <a:cxnLst/>
            <a:rect r="r" b="b" t="t" l="l"/>
            <a:pathLst>
              <a:path h="155597" w="253942">
                <a:moveTo>
                  <a:pt x="0" y="0"/>
                </a:moveTo>
                <a:lnTo>
                  <a:pt x="253942" y="0"/>
                </a:lnTo>
                <a:lnTo>
                  <a:pt x="253942" y="155597"/>
                </a:lnTo>
                <a:lnTo>
                  <a:pt x="0" y="155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761195" y="2382516"/>
            <a:ext cx="10536660" cy="781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69"/>
              </a:lnSpc>
            </a:pPr>
            <a:r>
              <a:rPr lang="en-US" sz="5989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Performance Overview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762367" y="4696271"/>
            <a:ext cx="5267158" cy="868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45"/>
              </a:lnSpc>
              <a:spcBef>
                <a:spcPct val="0"/>
              </a:spcBef>
            </a:pPr>
            <a:r>
              <a:rPr lang="en-US" sz="1247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Provide an statistics explanation of the general profile</a:t>
            </a:r>
          </a:p>
          <a:p>
            <a:pPr algn="l">
              <a:lnSpc>
                <a:spcPts val="1745"/>
              </a:lnSpc>
              <a:spcBef>
                <a:spcPct val="0"/>
              </a:spcBef>
            </a:pPr>
            <a:r>
              <a:rPr lang="en-US" sz="1247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of the products we have. Arrange information about our</a:t>
            </a:r>
          </a:p>
          <a:p>
            <a:pPr algn="l">
              <a:lnSpc>
                <a:spcPts val="1745"/>
              </a:lnSpc>
              <a:spcBef>
                <a:spcPct val="0"/>
              </a:spcBef>
            </a:pPr>
            <a:r>
              <a:rPr lang="en-US" sz="1247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products in a systematic and fact-based manner. Also</a:t>
            </a:r>
          </a:p>
          <a:p>
            <a:pPr algn="l">
              <a:lnSpc>
                <a:spcPts val="1745"/>
              </a:lnSpc>
              <a:spcBef>
                <a:spcPct val="0"/>
              </a:spcBef>
            </a:pPr>
            <a:r>
              <a:rPr lang="en-US" sz="1247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express our success stories and product that done lately.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570283" y="4051193"/>
            <a:ext cx="4225996" cy="199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54"/>
              </a:lnSpc>
            </a:pPr>
            <a:r>
              <a:rPr lang="en-US" sz="1181">
                <a:solidFill>
                  <a:srgbClr val="44485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Artificial Intelligence Product Overview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819709" y="3954127"/>
            <a:ext cx="2403996" cy="152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3"/>
              </a:lnSpc>
            </a:pPr>
            <a:r>
              <a:rPr lang="en-US" sz="1197">
                <a:solidFill>
                  <a:srgbClr val="4448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Customer Satisfaction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819709" y="4265299"/>
            <a:ext cx="2262910" cy="372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2"/>
              </a:lnSpc>
            </a:pPr>
            <a:r>
              <a:rPr lang="en-US" sz="2839">
                <a:solidFill>
                  <a:srgbClr val="145AE6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96,17%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819709" y="4958156"/>
            <a:ext cx="2482835" cy="152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3"/>
              </a:lnSpc>
            </a:pPr>
            <a:r>
              <a:rPr lang="en-US" sz="1197">
                <a:solidFill>
                  <a:srgbClr val="4448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Gross Profit Projection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819709" y="5278853"/>
            <a:ext cx="3032118" cy="372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82"/>
              </a:lnSpc>
            </a:pPr>
            <a:r>
              <a:rPr lang="en-US" sz="2839">
                <a:solidFill>
                  <a:srgbClr val="145AE6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$98,7 Million</a:t>
            </a:r>
          </a:p>
        </p:txBody>
      </p:sp>
      <p:pic>
        <p:nvPicPr>
          <p:cNvPr name="Picture 31" id="31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496202" y="5910781"/>
            <a:ext cx="3193980" cy="2562382"/>
          </a:xfrm>
          <a:prstGeom prst="rect">
            <a:avLst/>
          </a:prstGeom>
        </p:spPr>
      </p:pic>
      <p:pic>
        <p:nvPicPr>
          <p:cNvPr name="Picture 32" id="32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4442391" y="5518019"/>
            <a:ext cx="6906644" cy="326895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152097" y="996422"/>
            <a:ext cx="10511035" cy="905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76"/>
              </a:lnSpc>
            </a:pPr>
            <a:r>
              <a:rPr lang="en-US" sz="5269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Performance Dashboard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249144" y="2842501"/>
            <a:ext cx="4588374" cy="1988260"/>
            <a:chOff x="0" y="0"/>
            <a:chExt cx="2050224" cy="88841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50224" cy="888415"/>
            </a:xfrm>
            <a:custGeom>
              <a:avLst/>
              <a:gdLst/>
              <a:ahLst/>
              <a:cxnLst/>
              <a:rect r="r" b="b" t="t" l="l"/>
              <a:pathLst>
                <a:path h="888415" w="2050224">
                  <a:moveTo>
                    <a:pt x="1925764" y="888415"/>
                  </a:moveTo>
                  <a:lnTo>
                    <a:pt x="124460" y="888415"/>
                  </a:lnTo>
                  <a:cubicBezTo>
                    <a:pt x="55880" y="888415"/>
                    <a:pt x="0" y="832535"/>
                    <a:pt x="0" y="7639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25764" y="0"/>
                  </a:lnTo>
                  <a:cubicBezTo>
                    <a:pt x="1994344" y="0"/>
                    <a:pt x="2050224" y="55880"/>
                    <a:pt x="2050224" y="124460"/>
                  </a:cubicBezTo>
                  <a:lnTo>
                    <a:pt x="2050224" y="763955"/>
                  </a:lnTo>
                  <a:cubicBezTo>
                    <a:pt x="2050224" y="832535"/>
                    <a:pt x="1994344" y="888415"/>
                    <a:pt x="1925764" y="888415"/>
                  </a:cubicBezTo>
                  <a:close/>
                </a:path>
              </a:pathLst>
            </a:custGeom>
            <a:solidFill>
              <a:srgbClr val="145AE6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2739352" y="3214165"/>
            <a:ext cx="3607957" cy="293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9"/>
              </a:lnSpc>
            </a:pPr>
            <a:r>
              <a:rPr lang="en-US" sz="1742">
                <a:solidFill>
                  <a:srgbClr val="FFFFFF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Project Value Average: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306020" y="3712784"/>
            <a:ext cx="4474621" cy="714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26"/>
              </a:lnSpc>
            </a:pPr>
            <a:r>
              <a:rPr lang="en-US" sz="4161">
                <a:solidFill>
                  <a:srgbClr val="FFFFFF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$ 146 Million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7349486" y="2824917"/>
            <a:ext cx="2023429" cy="202342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1438513" y="5976404"/>
            <a:ext cx="9719156" cy="397752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9310948" y="3971603"/>
            <a:ext cx="2404491" cy="407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IOT Tools Vs AI Tools </a:t>
            </a:r>
          </a:p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Used Ratio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310948" y="2982670"/>
            <a:ext cx="2404491" cy="930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5"/>
              </a:lnSpc>
            </a:pPr>
            <a:r>
              <a:rPr lang="en-US" sz="5439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4 : 6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0782560" y="6203552"/>
            <a:ext cx="6993379" cy="3523229"/>
          </a:xfrm>
          <a:prstGeom prst="rect">
            <a:avLst/>
          </a:prstGeom>
        </p:spPr>
      </p:pic>
      <p:grpSp>
        <p:nvGrpSpPr>
          <p:cNvPr name="Group 12" id="12"/>
          <p:cNvGrpSpPr/>
          <p:nvPr/>
        </p:nvGrpSpPr>
        <p:grpSpPr>
          <a:xfrm rot="0">
            <a:off x="2249144" y="5782074"/>
            <a:ext cx="4588374" cy="512534"/>
            <a:chOff x="0" y="0"/>
            <a:chExt cx="5912114" cy="660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912114" cy="660400"/>
            </a:xfrm>
            <a:custGeom>
              <a:avLst/>
              <a:gdLst/>
              <a:ahLst/>
              <a:cxnLst/>
              <a:rect r="r" b="b" t="t" l="l"/>
              <a:pathLst>
                <a:path h="660400" w="5912114">
                  <a:moveTo>
                    <a:pt x="5787654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7654" y="0"/>
                  </a:lnTo>
                  <a:cubicBezTo>
                    <a:pt x="5856234" y="0"/>
                    <a:pt x="5912114" y="55880"/>
                    <a:pt x="5912114" y="124460"/>
                  </a:cubicBezTo>
                  <a:lnTo>
                    <a:pt x="5912114" y="535940"/>
                  </a:lnTo>
                  <a:cubicBezTo>
                    <a:pt x="5912114" y="604520"/>
                    <a:pt x="5856234" y="660400"/>
                    <a:pt x="5787654" y="66040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330351" y="5847702"/>
            <a:ext cx="4425960" cy="328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9"/>
              </a:lnSpc>
            </a:pPr>
            <a:r>
              <a:rPr lang="en-US" sz="1864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Sales Developing by Quarter: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102702" y="3546759"/>
            <a:ext cx="2398408" cy="1034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73"/>
              </a:lnSpc>
            </a:pPr>
            <a:r>
              <a:rPr lang="en-US" sz="6123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96%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102702" y="2813926"/>
            <a:ext cx="2411077" cy="490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6"/>
              </a:lnSpc>
            </a:pPr>
            <a:r>
              <a:rPr lang="en-US" sz="1404">
                <a:solidFill>
                  <a:srgbClr val="4448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Customer Loyalty Percentage Level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826266" y="3546759"/>
            <a:ext cx="2773947" cy="10347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73"/>
              </a:lnSpc>
            </a:pPr>
            <a:r>
              <a:rPr lang="en-US" sz="6123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92%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826266" y="2813926"/>
            <a:ext cx="2433034" cy="490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6"/>
              </a:lnSpc>
            </a:pPr>
            <a:r>
              <a:rPr lang="en-US" sz="1404">
                <a:solidFill>
                  <a:srgbClr val="4448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Branding Exposure </a:t>
            </a:r>
          </a:p>
          <a:p>
            <a:pPr algn="l">
              <a:lnSpc>
                <a:spcPts val="1966"/>
              </a:lnSpc>
            </a:pPr>
            <a:r>
              <a:rPr lang="en-US" sz="1404">
                <a:solidFill>
                  <a:srgbClr val="444851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Effectivity Level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5" id="25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1365342" y="5782074"/>
            <a:ext cx="4588374" cy="512534"/>
            <a:chOff x="0" y="0"/>
            <a:chExt cx="5912114" cy="6604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5912114" cy="660400"/>
            </a:xfrm>
            <a:custGeom>
              <a:avLst/>
              <a:gdLst/>
              <a:ahLst/>
              <a:cxnLst/>
              <a:rect r="r" b="b" t="t" l="l"/>
              <a:pathLst>
                <a:path h="660400" w="5912114">
                  <a:moveTo>
                    <a:pt x="5787654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87654" y="0"/>
                  </a:lnTo>
                  <a:cubicBezTo>
                    <a:pt x="5856234" y="0"/>
                    <a:pt x="5912114" y="55880"/>
                    <a:pt x="5912114" y="124460"/>
                  </a:cubicBezTo>
                  <a:lnTo>
                    <a:pt x="5912114" y="535940"/>
                  </a:lnTo>
                  <a:cubicBezTo>
                    <a:pt x="5912114" y="604520"/>
                    <a:pt x="5856234" y="660400"/>
                    <a:pt x="5787654" y="66040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11448110" y="5847702"/>
            <a:ext cx="4422838" cy="328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9"/>
              </a:lnSpc>
            </a:pPr>
            <a:r>
              <a:rPr lang="en-US" sz="1864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Products Developing by Year: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150733" y="6810172"/>
            <a:ext cx="6858213" cy="1781628"/>
            <a:chOff x="0" y="0"/>
            <a:chExt cx="2624026" cy="6816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24026" cy="681670"/>
            </a:xfrm>
            <a:custGeom>
              <a:avLst/>
              <a:gdLst/>
              <a:ahLst/>
              <a:cxnLst/>
              <a:rect r="r" b="b" t="t" l="l"/>
              <a:pathLst>
                <a:path h="681670" w="2624026">
                  <a:moveTo>
                    <a:pt x="2499566" y="681670"/>
                  </a:moveTo>
                  <a:lnTo>
                    <a:pt x="124460" y="681670"/>
                  </a:lnTo>
                  <a:cubicBezTo>
                    <a:pt x="55880" y="681670"/>
                    <a:pt x="0" y="625790"/>
                    <a:pt x="0" y="5572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9566" y="0"/>
                  </a:lnTo>
                  <a:cubicBezTo>
                    <a:pt x="2568146" y="0"/>
                    <a:pt x="2624026" y="55880"/>
                    <a:pt x="2624026" y="124460"/>
                  </a:cubicBezTo>
                  <a:lnTo>
                    <a:pt x="2624026" y="557210"/>
                  </a:lnTo>
                  <a:cubicBezTo>
                    <a:pt x="2624026" y="625790"/>
                    <a:pt x="2568146" y="681670"/>
                    <a:pt x="2499566" y="681670"/>
                  </a:cubicBezTo>
                  <a:close/>
                </a:path>
              </a:pathLst>
            </a:custGeom>
            <a:solidFill>
              <a:srgbClr val="145AE6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537587" y="7345199"/>
            <a:ext cx="848949" cy="711573"/>
          </a:xfrm>
          <a:custGeom>
            <a:avLst/>
            <a:gdLst/>
            <a:ahLst/>
            <a:cxnLst/>
            <a:rect r="r" b="b" t="t" l="l"/>
            <a:pathLst>
              <a:path h="711573" w="848949">
                <a:moveTo>
                  <a:pt x="0" y="0"/>
                </a:moveTo>
                <a:lnTo>
                  <a:pt x="848949" y="0"/>
                </a:lnTo>
                <a:lnTo>
                  <a:pt x="848949" y="711574"/>
                </a:lnTo>
                <a:lnTo>
                  <a:pt x="0" y="711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469229" y="2676511"/>
            <a:ext cx="8225146" cy="3989857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2150733" y="1209295"/>
            <a:ext cx="10835936" cy="1242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34"/>
              </a:lnSpc>
            </a:pPr>
            <a:r>
              <a:rPr lang="en-US" sz="7238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Business Model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656635" y="7197113"/>
            <a:ext cx="5276503" cy="988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Describe how to monetize, who your customers are,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distribution channels or fee structure. The goal is to get an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idea of how this business will survive your product or service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and tell how your company will make money and achieve its</a:t>
            </a:r>
          </a:p>
          <a:p>
            <a:pPr algn="l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goals. 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10045775" y="2844799"/>
            <a:ext cx="7867039" cy="3791726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10697335" y="7608743"/>
            <a:ext cx="3620325" cy="683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18"/>
              </a:lnSpc>
            </a:pPr>
            <a:r>
              <a:rPr lang="en-US" sz="3941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67% - 82%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4690359" y="7068135"/>
            <a:ext cx="2568941" cy="1225004"/>
            <a:chOff x="0" y="0"/>
            <a:chExt cx="5347406" cy="25499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347406" cy="2549921"/>
            </a:xfrm>
            <a:custGeom>
              <a:avLst/>
              <a:gdLst/>
              <a:ahLst/>
              <a:cxnLst/>
              <a:rect r="r" b="b" t="t" l="l"/>
              <a:pathLst>
                <a:path h="2549921" w="5347406">
                  <a:moveTo>
                    <a:pt x="5222946" y="2549920"/>
                  </a:moveTo>
                  <a:lnTo>
                    <a:pt x="124460" y="2549920"/>
                  </a:lnTo>
                  <a:cubicBezTo>
                    <a:pt x="55880" y="2549920"/>
                    <a:pt x="0" y="2494040"/>
                    <a:pt x="0" y="24254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22946" y="0"/>
                  </a:lnTo>
                  <a:cubicBezTo>
                    <a:pt x="5291525" y="0"/>
                    <a:pt x="5347406" y="55880"/>
                    <a:pt x="5347406" y="124460"/>
                  </a:cubicBezTo>
                  <a:lnTo>
                    <a:pt x="5347406" y="2425460"/>
                  </a:lnTo>
                  <a:cubicBezTo>
                    <a:pt x="5347406" y="2494040"/>
                    <a:pt x="5291525" y="2549921"/>
                    <a:pt x="5222946" y="2549921"/>
                  </a:cubicBezTo>
                  <a:close/>
                </a:path>
              </a:pathLst>
            </a:custGeom>
            <a:solidFill>
              <a:srgbClr val="F5F6F6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4748531" y="7659784"/>
            <a:ext cx="2452596" cy="482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9"/>
              </a:lnSpc>
            </a:pPr>
            <a:r>
              <a:rPr lang="en-US" sz="2806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1:4 - 1:3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697335" y="7020510"/>
            <a:ext cx="3803770" cy="406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9"/>
              </a:lnSpc>
            </a:pPr>
            <a:r>
              <a:rPr lang="en-US" sz="2364">
                <a:solidFill>
                  <a:srgbClr val="145AE6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Yearly Developing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920221" y="7211116"/>
            <a:ext cx="2109216" cy="406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9"/>
              </a:lnSpc>
            </a:pPr>
            <a:r>
              <a:rPr lang="en-US" sz="2364">
                <a:solidFill>
                  <a:srgbClr val="145AE6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The Ratio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1" id="21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672528" y="3927627"/>
            <a:ext cx="5508433" cy="4783697"/>
            <a:chOff x="0" y="0"/>
            <a:chExt cx="2107586" cy="183029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07586" cy="1830294"/>
            </a:xfrm>
            <a:custGeom>
              <a:avLst/>
              <a:gdLst/>
              <a:ahLst/>
              <a:cxnLst/>
              <a:rect r="r" b="b" t="t" l="l"/>
              <a:pathLst>
                <a:path h="1830294" w="2107586">
                  <a:moveTo>
                    <a:pt x="1983126" y="1830294"/>
                  </a:moveTo>
                  <a:lnTo>
                    <a:pt x="124460" y="1830294"/>
                  </a:lnTo>
                  <a:cubicBezTo>
                    <a:pt x="55880" y="1830294"/>
                    <a:pt x="0" y="1774414"/>
                    <a:pt x="0" y="17058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83126" y="0"/>
                  </a:lnTo>
                  <a:cubicBezTo>
                    <a:pt x="2051706" y="0"/>
                    <a:pt x="2107586" y="55880"/>
                    <a:pt x="2107586" y="124460"/>
                  </a:cubicBezTo>
                  <a:lnTo>
                    <a:pt x="2107586" y="1705834"/>
                  </a:lnTo>
                  <a:cubicBezTo>
                    <a:pt x="2107586" y="1774414"/>
                    <a:pt x="2051706" y="1830294"/>
                    <a:pt x="1983126" y="1830294"/>
                  </a:cubicBez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763319" y="3969459"/>
            <a:ext cx="5508433" cy="4783697"/>
            <a:chOff x="0" y="0"/>
            <a:chExt cx="2107586" cy="183029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07586" cy="1830294"/>
            </a:xfrm>
            <a:custGeom>
              <a:avLst/>
              <a:gdLst/>
              <a:ahLst/>
              <a:cxnLst/>
              <a:rect r="r" b="b" t="t" l="l"/>
              <a:pathLst>
                <a:path h="1830294" w="2107586">
                  <a:moveTo>
                    <a:pt x="1983126" y="1830294"/>
                  </a:moveTo>
                  <a:lnTo>
                    <a:pt x="124460" y="1830294"/>
                  </a:lnTo>
                  <a:cubicBezTo>
                    <a:pt x="55880" y="1830294"/>
                    <a:pt x="0" y="1774414"/>
                    <a:pt x="0" y="17058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983126" y="0"/>
                  </a:lnTo>
                  <a:cubicBezTo>
                    <a:pt x="2051706" y="0"/>
                    <a:pt x="2107586" y="55880"/>
                    <a:pt x="2107586" y="124460"/>
                  </a:cubicBezTo>
                  <a:lnTo>
                    <a:pt x="2107586" y="1705834"/>
                  </a:lnTo>
                  <a:cubicBezTo>
                    <a:pt x="2107586" y="1774414"/>
                    <a:pt x="2051706" y="1830294"/>
                    <a:pt x="1983126" y="1830294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774349" y="11494"/>
            <a:ext cx="3926844" cy="10275506"/>
          </a:xfrm>
          <a:custGeom>
            <a:avLst/>
            <a:gdLst/>
            <a:ahLst/>
            <a:cxnLst/>
            <a:rect r="r" b="b" t="t" l="l"/>
            <a:pathLst>
              <a:path h="10275506" w="3926844">
                <a:moveTo>
                  <a:pt x="0" y="0"/>
                </a:moveTo>
                <a:lnTo>
                  <a:pt x="3926844" y="0"/>
                </a:lnTo>
                <a:lnTo>
                  <a:pt x="3926844" y="10275506"/>
                </a:lnTo>
                <a:lnTo>
                  <a:pt x="0" y="102755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5138" t="0" r="-133759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672528" y="1301497"/>
            <a:ext cx="11772341" cy="1134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80"/>
              </a:lnSpc>
            </a:pPr>
            <a:r>
              <a:rPr lang="en-US" sz="6628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Competitive Advantage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046081" y="5798078"/>
            <a:ext cx="1354862" cy="396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8"/>
              </a:lnSpc>
            </a:pPr>
            <a:r>
              <a:rPr lang="en-US" sz="229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Easy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046081" y="7176199"/>
            <a:ext cx="1551603" cy="395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8"/>
              </a:lnSpc>
            </a:pPr>
            <a:r>
              <a:rPr lang="en-US" sz="229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Agile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046081" y="4426926"/>
            <a:ext cx="1551603" cy="395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8"/>
              </a:lnSpc>
            </a:pPr>
            <a:r>
              <a:rPr lang="en-US" sz="229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Niche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115577" y="4455501"/>
            <a:ext cx="2714399" cy="1036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may offer products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or services that are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more unique or new 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to the market than 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our competitors.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115577" y="5833622"/>
            <a:ext cx="2714399" cy="1036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Relationships are a gift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because they greatly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influence the exposure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of our products and 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services.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115577" y="7204774"/>
            <a:ext cx="2714399" cy="1000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Off</a:t>
            </a: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ers a market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advantage that is more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focused according to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market needs than a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more general market.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123143" y="5798078"/>
            <a:ext cx="1902886" cy="395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8"/>
              </a:lnSpc>
            </a:pPr>
            <a:r>
              <a:rPr lang="en-US" sz="2298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Function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123143" y="7176199"/>
            <a:ext cx="1702895" cy="396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8"/>
              </a:lnSpc>
            </a:pPr>
            <a:r>
              <a:rPr lang="en-US" sz="2298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Trend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123143" y="4426926"/>
            <a:ext cx="1902886" cy="395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8"/>
              </a:lnSpc>
            </a:pPr>
            <a:r>
              <a:rPr lang="en-US" sz="2298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Compact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192638" y="4455501"/>
            <a:ext cx="2714399" cy="1036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may offer products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or services that are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more unique or new 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to the market than 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our competitors.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192638" y="5833622"/>
            <a:ext cx="2714399" cy="1036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Relationships are a gift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because they greatly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influence the exposure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of our products and 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services.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4192638" y="7204774"/>
            <a:ext cx="2541448" cy="1036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Off</a:t>
            </a: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ers a market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advantage that is more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focused according to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market needs than a</a:t>
            </a: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145AE6"/>
                </a:solidFill>
                <a:latin typeface="Poppins Light"/>
                <a:ea typeface="Poppins Light"/>
                <a:cs typeface="Poppins Light"/>
                <a:sym typeface="Poppins Light"/>
              </a:rPr>
              <a:t>more general market.</a:t>
            </a:r>
          </a:p>
        </p:txBody>
      </p:sp>
      <p:sp>
        <p:nvSpPr>
          <p:cNvPr name="TextBox 26" id="26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737656" y="5291654"/>
            <a:ext cx="722758" cy="722758"/>
            <a:chOff x="0" y="0"/>
            <a:chExt cx="1913890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927751" y="5507597"/>
            <a:ext cx="342568" cy="290871"/>
          </a:xfrm>
          <a:custGeom>
            <a:avLst/>
            <a:gdLst/>
            <a:ahLst/>
            <a:cxnLst/>
            <a:rect r="r" b="b" t="t" l="l"/>
            <a:pathLst>
              <a:path h="290871" w="342568">
                <a:moveTo>
                  <a:pt x="0" y="0"/>
                </a:moveTo>
                <a:lnTo>
                  <a:pt x="342568" y="0"/>
                </a:lnTo>
                <a:lnTo>
                  <a:pt x="342568" y="290872"/>
                </a:lnTo>
                <a:lnTo>
                  <a:pt x="0" y="290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774349" y="0"/>
            <a:ext cx="6852131" cy="10287000"/>
          </a:xfrm>
          <a:custGeom>
            <a:avLst/>
            <a:gdLst/>
            <a:ahLst/>
            <a:cxnLst/>
            <a:rect r="r" b="b" t="t" l="l"/>
            <a:pathLst>
              <a:path h="10287000" w="6852131">
                <a:moveTo>
                  <a:pt x="0" y="0"/>
                </a:moveTo>
                <a:lnTo>
                  <a:pt x="6852131" y="0"/>
                </a:lnTo>
                <a:lnTo>
                  <a:pt x="68521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039" t="-4439" r="0" b="-4439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737656" y="6508855"/>
            <a:ext cx="7521644" cy="22398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58"/>
              </a:lnSpc>
            </a:pPr>
            <a:r>
              <a:rPr lang="en-US" sz="161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In the presentation session, the backgroun</a:t>
            </a:r>
            <a:r>
              <a:rPr lang="en-US" sz="161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 / introduction </a:t>
            </a:r>
          </a:p>
          <a:p>
            <a:pPr algn="l">
              <a:lnSpc>
                <a:spcPts val="2258"/>
              </a:lnSpc>
            </a:pPr>
            <a:r>
              <a:rPr lang="en-US" sz="161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can be filled with information that is arranged systematically</a:t>
            </a:r>
          </a:p>
          <a:p>
            <a:pPr algn="l">
              <a:lnSpc>
                <a:spcPts val="2258"/>
              </a:lnSpc>
            </a:pPr>
            <a:r>
              <a:rPr lang="en-US" sz="161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effectively with respect to an interesting topic to be used</a:t>
            </a:r>
          </a:p>
          <a:p>
            <a:pPr algn="l">
              <a:lnSpc>
                <a:spcPts val="2258"/>
              </a:lnSpc>
            </a:pPr>
            <a:r>
              <a:rPr lang="en-US" sz="161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as material for discussion at the opening of the presentation</a:t>
            </a:r>
          </a:p>
          <a:p>
            <a:pPr algn="l">
              <a:lnSpc>
                <a:spcPts val="2258"/>
              </a:lnSpc>
            </a:pPr>
            <a:r>
              <a:rPr lang="en-US" sz="161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session. The introduction can provide a general overview for</a:t>
            </a:r>
          </a:p>
          <a:p>
            <a:pPr algn="l">
              <a:lnSpc>
                <a:spcPts val="2258"/>
              </a:lnSpc>
            </a:pPr>
            <a:r>
              <a:rPr lang="en-US" sz="161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those who are listening to your presentation so that the key</a:t>
            </a:r>
          </a:p>
          <a:p>
            <a:pPr algn="l">
              <a:lnSpc>
                <a:spcPts val="2258"/>
              </a:lnSpc>
            </a:pPr>
            <a:r>
              <a:rPr lang="en-US" sz="161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words on the topic of discussion are emphasized during this</a:t>
            </a:r>
          </a:p>
          <a:p>
            <a:pPr algn="l">
              <a:lnSpc>
                <a:spcPts val="2258"/>
              </a:lnSpc>
            </a:pPr>
            <a:r>
              <a:rPr lang="en-US" sz="161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background / introductory presentation session.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737656" y="1688083"/>
            <a:ext cx="7855112" cy="2621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304"/>
              </a:lnSpc>
            </a:pPr>
            <a:r>
              <a:rPr lang="en-US" sz="8807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About Our</a:t>
            </a:r>
          </a:p>
          <a:p>
            <a:pPr algn="l">
              <a:lnSpc>
                <a:spcPts val="10304"/>
              </a:lnSpc>
            </a:pPr>
            <a:r>
              <a:rPr lang="en-US" sz="8807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Company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752659" y="5375424"/>
            <a:ext cx="6506641" cy="412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4"/>
              </a:lnSpc>
            </a:pPr>
            <a:r>
              <a:rPr lang="en-US" sz="2395">
                <a:solidFill>
                  <a:srgbClr val="44485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Brief Story About The Company</a:t>
            </a:r>
          </a:p>
        </p:txBody>
      </p:sp>
      <p:sp>
        <p:nvSpPr>
          <p:cNvPr name="TextBox 15" id="15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2092800" y="-40724"/>
            <a:ext cx="6195200" cy="10327724"/>
          </a:xfrm>
          <a:custGeom>
            <a:avLst/>
            <a:gdLst/>
            <a:ahLst/>
            <a:cxnLst/>
            <a:rect r="r" b="b" t="t" l="l"/>
            <a:pathLst>
              <a:path h="10327724" w="6195200">
                <a:moveTo>
                  <a:pt x="0" y="0"/>
                </a:moveTo>
                <a:lnTo>
                  <a:pt x="6195200" y="0"/>
                </a:lnTo>
                <a:lnTo>
                  <a:pt x="6195200" y="10327724"/>
                </a:lnTo>
                <a:lnTo>
                  <a:pt x="0" y="10327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898" t="0" r="-140159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298776" y="1171575"/>
            <a:ext cx="9613049" cy="1682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2"/>
              </a:lnSpc>
            </a:pPr>
            <a:r>
              <a:rPr lang="en-US" sz="6614">
                <a:solidFill>
                  <a:srgbClr val="145AE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Direct &amp; Indirect</a:t>
            </a:r>
          </a:p>
          <a:p>
            <a:pPr algn="l">
              <a:lnSpc>
                <a:spcPts val="6482"/>
              </a:lnSpc>
            </a:pPr>
            <a:r>
              <a:rPr lang="en-US" sz="6614">
                <a:solidFill>
                  <a:srgbClr val="145AE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Competitor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966378" y="4718269"/>
            <a:ext cx="1176524" cy="1176524"/>
          </a:xfrm>
          <a:custGeom>
            <a:avLst/>
            <a:gdLst/>
            <a:ahLst/>
            <a:cxnLst/>
            <a:rect r="r" b="b" t="t" l="l"/>
            <a:pathLst>
              <a:path h="1176524" w="1176524">
                <a:moveTo>
                  <a:pt x="0" y="0"/>
                </a:moveTo>
                <a:lnTo>
                  <a:pt x="1176524" y="0"/>
                </a:lnTo>
                <a:lnTo>
                  <a:pt x="1176524" y="1176524"/>
                </a:lnTo>
                <a:lnTo>
                  <a:pt x="0" y="1176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298776" y="4718269"/>
            <a:ext cx="1176524" cy="1176524"/>
          </a:xfrm>
          <a:custGeom>
            <a:avLst/>
            <a:gdLst/>
            <a:ahLst/>
            <a:cxnLst/>
            <a:rect r="r" b="b" t="t" l="l"/>
            <a:pathLst>
              <a:path h="1176524" w="1176524">
                <a:moveTo>
                  <a:pt x="0" y="0"/>
                </a:moveTo>
                <a:lnTo>
                  <a:pt x="1176524" y="0"/>
                </a:lnTo>
                <a:lnTo>
                  <a:pt x="1176524" y="1176524"/>
                </a:lnTo>
                <a:lnTo>
                  <a:pt x="0" y="1176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659487" y="4718269"/>
            <a:ext cx="1103794" cy="1176524"/>
          </a:xfrm>
          <a:custGeom>
            <a:avLst/>
            <a:gdLst/>
            <a:ahLst/>
            <a:cxnLst/>
            <a:rect r="r" b="b" t="t" l="l"/>
            <a:pathLst>
              <a:path h="1176524" w="1103794">
                <a:moveTo>
                  <a:pt x="0" y="0"/>
                </a:moveTo>
                <a:lnTo>
                  <a:pt x="1103794" y="0"/>
                </a:lnTo>
                <a:lnTo>
                  <a:pt x="1103794" y="1176524"/>
                </a:lnTo>
                <a:lnTo>
                  <a:pt x="0" y="11765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966378" y="7985557"/>
            <a:ext cx="1176524" cy="1167968"/>
          </a:xfrm>
          <a:custGeom>
            <a:avLst/>
            <a:gdLst/>
            <a:ahLst/>
            <a:cxnLst/>
            <a:rect r="r" b="b" t="t" l="l"/>
            <a:pathLst>
              <a:path h="1167968" w="1176524">
                <a:moveTo>
                  <a:pt x="0" y="0"/>
                </a:moveTo>
                <a:lnTo>
                  <a:pt x="1176524" y="0"/>
                </a:lnTo>
                <a:lnTo>
                  <a:pt x="1176524" y="1167968"/>
                </a:lnTo>
                <a:lnTo>
                  <a:pt x="0" y="1167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752458" y="7985557"/>
            <a:ext cx="1010823" cy="1167968"/>
          </a:xfrm>
          <a:custGeom>
            <a:avLst/>
            <a:gdLst/>
            <a:ahLst/>
            <a:cxnLst/>
            <a:rect r="r" b="b" t="t" l="l"/>
            <a:pathLst>
              <a:path h="1167968" w="1010823">
                <a:moveTo>
                  <a:pt x="0" y="0"/>
                </a:moveTo>
                <a:lnTo>
                  <a:pt x="1010823" y="0"/>
                </a:lnTo>
                <a:lnTo>
                  <a:pt x="1010823" y="1167968"/>
                </a:lnTo>
                <a:lnTo>
                  <a:pt x="0" y="11679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298776" y="7985557"/>
            <a:ext cx="1167968" cy="1167968"/>
          </a:xfrm>
          <a:custGeom>
            <a:avLst/>
            <a:gdLst/>
            <a:ahLst/>
            <a:cxnLst/>
            <a:rect r="r" b="b" t="t" l="l"/>
            <a:pathLst>
              <a:path h="1167968" w="1167968">
                <a:moveTo>
                  <a:pt x="0" y="0"/>
                </a:moveTo>
                <a:lnTo>
                  <a:pt x="1167967" y="0"/>
                </a:lnTo>
                <a:lnTo>
                  <a:pt x="1167967" y="1167968"/>
                </a:lnTo>
                <a:lnTo>
                  <a:pt x="0" y="11679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2255554" y="3621444"/>
            <a:ext cx="1477395" cy="712528"/>
            <a:chOff x="0" y="0"/>
            <a:chExt cx="1369310" cy="6604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69310" cy="660400"/>
            </a:xfrm>
            <a:custGeom>
              <a:avLst/>
              <a:gdLst/>
              <a:ahLst/>
              <a:cxnLst/>
              <a:rect r="r" b="b" t="t" l="l"/>
              <a:pathLst>
                <a:path h="660400" w="1369310">
                  <a:moveTo>
                    <a:pt x="124485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4850" y="0"/>
                  </a:lnTo>
                  <a:cubicBezTo>
                    <a:pt x="1313430" y="0"/>
                    <a:pt x="1369310" y="55880"/>
                    <a:pt x="1369310" y="124460"/>
                  </a:cubicBezTo>
                  <a:lnTo>
                    <a:pt x="1369310" y="535940"/>
                  </a:lnTo>
                  <a:cubicBezTo>
                    <a:pt x="1369310" y="604520"/>
                    <a:pt x="1313430" y="660400"/>
                    <a:pt x="1244850" y="66040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2315087" y="3864180"/>
            <a:ext cx="1358330" cy="268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58"/>
              </a:lnSpc>
            </a:pPr>
            <a:r>
              <a:rPr lang="en-US" sz="2100">
                <a:solidFill>
                  <a:srgbClr val="145AE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Direct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2298776" y="6875164"/>
            <a:ext cx="1744139" cy="712528"/>
            <a:chOff x="0" y="0"/>
            <a:chExt cx="1616539" cy="6604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616539" cy="660400"/>
            </a:xfrm>
            <a:custGeom>
              <a:avLst/>
              <a:gdLst/>
              <a:ahLst/>
              <a:cxnLst/>
              <a:rect r="r" b="b" t="t" l="l"/>
              <a:pathLst>
                <a:path h="660400" w="1616539">
                  <a:moveTo>
                    <a:pt x="1492079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92079" y="0"/>
                  </a:lnTo>
                  <a:cubicBezTo>
                    <a:pt x="1560659" y="0"/>
                    <a:pt x="1616539" y="55880"/>
                    <a:pt x="1616539" y="124460"/>
                  </a:cubicBezTo>
                  <a:lnTo>
                    <a:pt x="1616539" y="535940"/>
                  </a:lnTo>
                  <a:cubicBezTo>
                    <a:pt x="1616539" y="604520"/>
                    <a:pt x="1560659" y="660400"/>
                    <a:pt x="1492079" y="66040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2415042" y="7117900"/>
            <a:ext cx="1511606" cy="268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58"/>
              </a:lnSpc>
            </a:pPr>
            <a:r>
              <a:rPr lang="en-US" sz="2100">
                <a:solidFill>
                  <a:srgbClr val="145AE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Indirect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059507" y="5839987"/>
            <a:ext cx="2389253" cy="1872858"/>
            <a:chOff x="0" y="0"/>
            <a:chExt cx="2856605" cy="22392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56606" cy="2239201"/>
            </a:xfrm>
            <a:custGeom>
              <a:avLst/>
              <a:gdLst/>
              <a:ahLst/>
              <a:cxnLst/>
              <a:rect r="r" b="b" t="t" l="l"/>
              <a:pathLst>
                <a:path h="2239201" w="2856606">
                  <a:moveTo>
                    <a:pt x="2732145" y="2239201"/>
                  </a:moveTo>
                  <a:lnTo>
                    <a:pt x="124460" y="2239201"/>
                  </a:lnTo>
                  <a:cubicBezTo>
                    <a:pt x="55880" y="2239201"/>
                    <a:pt x="0" y="2183321"/>
                    <a:pt x="0" y="21147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32146" y="0"/>
                  </a:lnTo>
                  <a:cubicBezTo>
                    <a:pt x="2800726" y="0"/>
                    <a:pt x="2856606" y="55880"/>
                    <a:pt x="2856606" y="124460"/>
                  </a:cubicBezTo>
                  <a:lnTo>
                    <a:pt x="2856606" y="2114740"/>
                  </a:lnTo>
                  <a:cubicBezTo>
                    <a:pt x="2856606" y="2183321"/>
                    <a:pt x="2800726" y="2239201"/>
                    <a:pt x="2732146" y="2239201"/>
                  </a:cubicBez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970962" y="-230923"/>
            <a:ext cx="5012602" cy="8489388"/>
          </a:xfrm>
          <a:custGeom>
            <a:avLst/>
            <a:gdLst/>
            <a:ahLst/>
            <a:cxnLst/>
            <a:rect r="r" b="b" t="t" l="l"/>
            <a:pathLst>
              <a:path h="8489388" w="5012602">
                <a:moveTo>
                  <a:pt x="0" y="0"/>
                </a:moveTo>
                <a:lnTo>
                  <a:pt x="5012602" y="0"/>
                </a:lnTo>
                <a:lnTo>
                  <a:pt x="5012602" y="8489388"/>
                </a:lnTo>
                <a:lnTo>
                  <a:pt x="0" y="8489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206" t="-23121" r="-126990" b="-2142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603948" y="1809516"/>
            <a:ext cx="9198785" cy="1229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43"/>
              </a:lnSpc>
            </a:pPr>
            <a:r>
              <a:rPr lang="en-US" sz="7173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Our Super Team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625073" y="3599600"/>
            <a:ext cx="9177660" cy="14461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75"/>
              </a:lnSpc>
            </a:pPr>
            <a:r>
              <a:rPr lang="en-US" sz="276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Fill in the experience, assignments, and how</a:t>
            </a:r>
          </a:p>
          <a:p>
            <a:pPr algn="l">
              <a:lnSpc>
                <a:spcPts val="3875"/>
              </a:lnSpc>
            </a:pPr>
            <a:r>
              <a:rPr lang="en-US" sz="276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good your company team are. Include the</a:t>
            </a:r>
          </a:p>
          <a:p>
            <a:pPr algn="l">
              <a:lnSpc>
                <a:spcPts val="3875"/>
              </a:lnSpc>
            </a:pPr>
            <a:r>
              <a:rPr lang="en-US" sz="276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hobbies of the personnel to break the ice.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70828" y="6666297"/>
            <a:ext cx="2473242" cy="93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64"/>
              </a:lnSpc>
            </a:pPr>
            <a:r>
              <a:rPr lang="en-US" sz="5474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92%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13132" y="6043095"/>
            <a:ext cx="2588635" cy="513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60"/>
              </a:lnSpc>
            </a:pPr>
            <a:r>
              <a:rPr lang="en-US" sz="1471">
                <a:solidFill>
                  <a:srgbClr val="145AE6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Team Effective</a:t>
            </a:r>
          </a:p>
          <a:p>
            <a:pPr algn="ctr">
              <a:lnSpc>
                <a:spcPts val="2060"/>
              </a:lnSpc>
            </a:pPr>
            <a:r>
              <a:rPr lang="en-US" sz="1471">
                <a:solidFill>
                  <a:srgbClr val="145AE6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Level Percentage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342290" y="6666297"/>
            <a:ext cx="2144196" cy="93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64"/>
              </a:lnSpc>
            </a:pPr>
            <a:r>
              <a:rPr lang="en-US" sz="5474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96%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055780" y="6043095"/>
            <a:ext cx="2717217" cy="513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60"/>
              </a:lnSpc>
            </a:pPr>
            <a:r>
              <a:rPr lang="en-US" sz="1471">
                <a:solidFill>
                  <a:srgbClr val="145AE6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Healthy Office </a:t>
            </a:r>
          </a:p>
          <a:p>
            <a:pPr algn="ctr">
              <a:lnSpc>
                <a:spcPts val="2060"/>
              </a:lnSpc>
            </a:pPr>
            <a:r>
              <a:rPr lang="en-US" sz="1471">
                <a:solidFill>
                  <a:srgbClr val="145AE6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Ecosystem Percentage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041501" y="6043095"/>
            <a:ext cx="2425266" cy="513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60"/>
              </a:lnSpc>
            </a:pPr>
            <a:r>
              <a:rPr lang="en-US" sz="1471">
                <a:solidFill>
                  <a:srgbClr val="FFFFFF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Chemistry</a:t>
            </a:r>
          </a:p>
          <a:p>
            <a:pPr algn="ctr">
              <a:lnSpc>
                <a:spcPts val="2060"/>
              </a:lnSpc>
            </a:pPr>
            <a:r>
              <a:rPr lang="en-US" sz="1471">
                <a:solidFill>
                  <a:srgbClr val="FFFFFF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Level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182036" y="6666297"/>
            <a:ext cx="2144196" cy="93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64"/>
              </a:lnSpc>
            </a:pPr>
            <a:r>
              <a:rPr lang="en-US" sz="5474">
                <a:solidFill>
                  <a:srgbClr val="FFFFFF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91%</a:t>
            </a:r>
          </a:p>
        </p:txBody>
      </p:sp>
      <p:sp>
        <p:nvSpPr>
          <p:cNvPr name="TextBox 19" id="19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970962" y="8258465"/>
            <a:ext cx="5012602" cy="2421092"/>
            <a:chOff x="0" y="0"/>
            <a:chExt cx="1695621" cy="81898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695621" cy="818987"/>
            </a:xfrm>
            <a:custGeom>
              <a:avLst/>
              <a:gdLst/>
              <a:ahLst/>
              <a:cxnLst/>
              <a:rect r="r" b="b" t="t" l="l"/>
              <a:pathLst>
                <a:path h="818987" w="1695621">
                  <a:moveTo>
                    <a:pt x="0" y="0"/>
                  </a:moveTo>
                  <a:lnTo>
                    <a:pt x="1695621" y="0"/>
                  </a:lnTo>
                  <a:lnTo>
                    <a:pt x="1695621" y="818987"/>
                  </a:lnTo>
                  <a:lnTo>
                    <a:pt x="0" y="818987"/>
                  </a:ln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1895639" y="8662172"/>
            <a:ext cx="5163248" cy="504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7"/>
              </a:lnSpc>
            </a:pPr>
            <a:r>
              <a:rPr lang="en-US" sz="2955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Victor Olyssen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847555" y="9197191"/>
            <a:ext cx="5259417" cy="504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7"/>
              </a:lnSpc>
            </a:pPr>
            <a:r>
              <a:rPr lang="en-US" sz="2955">
                <a:solidFill>
                  <a:srgbClr val="145AE6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CEO &amp; FOUNDER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784950" y="4392562"/>
            <a:ext cx="3078397" cy="3078397"/>
            <a:chOff x="0" y="0"/>
            <a:chExt cx="3282950" cy="328295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3282950"/>
                  </a:lnTo>
                  <a:lnTo>
                    <a:pt x="0" y="3282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8324" t="-39167" r="-38527" b="-12162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792772" y="7470960"/>
            <a:ext cx="3070575" cy="1398264"/>
            <a:chOff x="0" y="0"/>
            <a:chExt cx="1025662" cy="46706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25662" cy="467061"/>
            </a:xfrm>
            <a:custGeom>
              <a:avLst/>
              <a:gdLst/>
              <a:ahLst/>
              <a:cxnLst/>
              <a:rect r="r" b="b" t="t" l="l"/>
              <a:pathLst>
                <a:path h="467061" w="1025662">
                  <a:moveTo>
                    <a:pt x="0" y="0"/>
                  </a:moveTo>
                  <a:lnTo>
                    <a:pt x="1025662" y="0"/>
                  </a:lnTo>
                  <a:lnTo>
                    <a:pt x="1025662" y="467061"/>
                  </a:lnTo>
                  <a:lnTo>
                    <a:pt x="0" y="467061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5673352" y="4392562"/>
            <a:ext cx="3078397" cy="3078397"/>
            <a:chOff x="0" y="0"/>
            <a:chExt cx="3282950" cy="32829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3282950"/>
                  </a:lnTo>
                  <a:lnTo>
                    <a:pt x="0" y="3282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5000" t="0" r="-2500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5681174" y="7470960"/>
            <a:ext cx="3070575" cy="1398264"/>
            <a:chOff x="0" y="0"/>
            <a:chExt cx="1025662" cy="46706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25662" cy="467061"/>
            </a:xfrm>
            <a:custGeom>
              <a:avLst/>
              <a:gdLst/>
              <a:ahLst/>
              <a:cxnLst/>
              <a:rect r="r" b="b" t="t" l="l"/>
              <a:pathLst>
                <a:path h="467061" w="1025662">
                  <a:moveTo>
                    <a:pt x="0" y="0"/>
                  </a:moveTo>
                  <a:lnTo>
                    <a:pt x="1025662" y="0"/>
                  </a:lnTo>
                  <a:lnTo>
                    <a:pt x="1025662" y="467061"/>
                  </a:lnTo>
                  <a:lnTo>
                    <a:pt x="0" y="467061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9596509" y="4392562"/>
            <a:ext cx="3078397" cy="3078397"/>
            <a:chOff x="0" y="0"/>
            <a:chExt cx="3282950" cy="328295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3282950"/>
                  </a:lnTo>
                  <a:lnTo>
                    <a:pt x="0" y="3282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8494" t="0" r="-33947" b="-12017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9604331" y="7470960"/>
            <a:ext cx="3070575" cy="1398264"/>
            <a:chOff x="0" y="0"/>
            <a:chExt cx="1025662" cy="46706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25662" cy="467061"/>
            </a:xfrm>
            <a:custGeom>
              <a:avLst/>
              <a:gdLst/>
              <a:ahLst/>
              <a:cxnLst/>
              <a:rect r="r" b="b" t="t" l="l"/>
              <a:pathLst>
                <a:path h="467061" w="1025662">
                  <a:moveTo>
                    <a:pt x="0" y="0"/>
                  </a:moveTo>
                  <a:lnTo>
                    <a:pt x="1025662" y="0"/>
                  </a:lnTo>
                  <a:lnTo>
                    <a:pt x="1025662" y="467061"/>
                  </a:lnTo>
                  <a:lnTo>
                    <a:pt x="0" y="467061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3484911" y="4392562"/>
            <a:ext cx="3078397" cy="3078397"/>
            <a:chOff x="0" y="0"/>
            <a:chExt cx="3282950" cy="328295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282950" cy="3282950"/>
            </a:xfrm>
            <a:custGeom>
              <a:avLst/>
              <a:gdLst/>
              <a:ahLst/>
              <a:cxnLst/>
              <a:rect r="r" b="b" t="t" l="l"/>
              <a:pathLst>
                <a:path h="3282950" w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3282950"/>
                  </a:lnTo>
                  <a:lnTo>
                    <a:pt x="0" y="32829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3938" t="0" r="-16014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3492733" y="7470960"/>
            <a:ext cx="3070575" cy="1398264"/>
            <a:chOff x="0" y="0"/>
            <a:chExt cx="1025662" cy="46706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025662" cy="467061"/>
            </a:xfrm>
            <a:custGeom>
              <a:avLst/>
              <a:gdLst/>
              <a:ahLst/>
              <a:cxnLst/>
              <a:rect r="r" b="b" t="t" l="l"/>
              <a:pathLst>
                <a:path h="467061" w="1025662">
                  <a:moveTo>
                    <a:pt x="0" y="0"/>
                  </a:moveTo>
                  <a:lnTo>
                    <a:pt x="1025662" y="0"/>
                  </a:lnTo>
                  <a:lnTo>
                    <a:pt x="1025662" y="467061"/>
                  </a:lnTo>
                  <a:lnTo>
                    <a:pt x="0" y="467061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3670604" y="1348750"/>
            <a:ext cx="14308475" cy="183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96"/>
              </a:lnSpc>
            </a:pPr>
            <a:r>
              <a:rPr lang="en-US" sz="10783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Our Super Team</a:t>
            </a:r>
          </a:p>
        </p:txBody>
      </p: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1784950" y="1638243"/>
            <a:ext cx="1454640" cy="1454640"/>
            <a:chOff x="0" y="0"/>
            <a:chExt cx="14400530" cy="1440053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4400530" cy="14399261"/>
            </a:xfrm>
            <a:custGeom>
              <a:avLst/>
              <a:gdLst/>
              <a:ahLst/>
              <a:cxnLst/>
              <a:rect r="r" b="b" t="t" l="l"/>
              <a:pathLst>
                <a:path h="14399261" w="14400530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TextBox 27" id="27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130197" y="7629773"/>
            <a:ext cx="2588447" cy="37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6"/>
              </a:lnSpc>
            </a:pPr>
            <a:r>
              <a:rPr lang="en-US" sz="2147">
                <a:solidFill>
                  <a:srgbClr val="FFFFFF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Ellen Jowdie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130197" y="8151042"/>
            <a:ext cx="1269876" cy="37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6"/>
              </a:lnSpc>
            </a:pPr>
            <a:r>
              <a:rPr lang="en-US" sz="2147">
                <a:solidFill>
                  <a:srgbClr val="FFFFFF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CTO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018599" y="7629773"/>
            <a:ext cx="2606342" cy="37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6"/>
              </a:lnSpc>
            </a:pPr>
            <a:r>
              <a:rPr lang="en-US" sz="2147">
                <a:solidFill>
                  <a:srgbClr val="FFFFFF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Collin Etihado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018599" y="8151042"/>
            <a:ext cx="1269876" cy="37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6"/>
              </a:lnSpc>
            </a:pPr>
            <a:r>
              <a:rPr lang="en-US" sz="2147">
                <a:solidFill>
                  <a:srgbClr val="FFFFFF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COO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941756" y="7629773"/>
            <a:ext cx="2588447" cy="37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6"/>
              </a:lnSpc>
            </a:pPr>
            <a:r>
              <a:rPr lang="en-US" sz="2147">
                <a:solidFill>
                  <a:srgbClr val="FFFFFF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Sergio Pulenn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941756" y="8151042"/>
            <a:ext cx="1269876" cy="37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6"/>
              </a:lnSpc>
            </a:pPr>
            <a:r>
              <a:rPr lang="en-US" sz="2147">
                <a:solidFill>
                  <a:srgbClr val="FFFFFF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CCO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830158" y="7629773"/>
            <a:ext cx="2588447" cy="37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6"/>
              </a:lnSpc>
            </a:pPr>
            <a:r>
              <a:rPr lang="en-US" sz="2147">
                <a:solidFill>
                  <a:srgbClr val="FFFFFF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Whitney Sylla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830158" y="8151042"/>
            <a:ext cx="1269876" cy="373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06"/>
              </a:lnSpc>
            </a:pPr>
            <a:r>
              <a:rPr lang="en-US" sz="2147">
                <a:solidFill>
                  <a:srgbClr val="FFFFFF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CFO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84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849119" y="1753849"/>
            <a:ext cx="14524601" cy="6779302"/>
            <a:chOff x="0" y="0"/>
            <a:chExt cx="5674161" cy="26483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674161" cy="2648393"/>
            </a:xfrm>
            <a:custGeom>
              <a:avLst/>
              <a:gdLst/>
              <a:ahLst/>
              <a:cxnLst/>
              <a:rect r="r" b="b" t="t" l="l"/>
              <a:pathLst>
                <a:path h="2648393" w="5674161">
                  <a:moveTo>
                    <a:pt x="0" y="0"/>
                  </a:moveTo>
                  <a:lnTo>
                    <a:pt x="5674161" y="0"/>
                  </a:lnTo>
                  <a:lnTo>
                    <a:pt x="5674161" y="2648393"/>
                  </a:lnTo>
                  <a:lnTo>
                    <a:pt x="0" y="2648393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748407" y="5295476"/>
            <a:ext cx="173198" cy="247426"/>
          </a:xfrm>
          <a:custGeom>
            <a:avLst/>
            <a:gdLst/>
            <a:ahLst/>
            <a:cxnLst/>
            <a:rect r="r" b="b" t="t" l="l"/>
            <a:pathLst>
              <a:path h="247426" w="173198">
                <a:moveTo>
                  <a:pt x="0" y="0"/>
                </a:moveTo>
                <a:lnTo>
                  <a:pt x="173198" y="0"/>
                </a:lnTo>
                <a:lnTo>
                  <a:pt x="173198" y="247426"/>
                </a:lnTo>
                <a:lnTo>
                  <a:pt x="0" y="247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48407" y="6671167"/>
            <a:ext cx="247426" cy="247426"/>
          </a:xfrm>
          <a:custGeom>
            <a:avLst/>
            <a:gdLst/>
            <a:ahLst/>
            <a:cxnLst/>
            <a:rect r="r" b="b" t="t" l="l"/>
            <a:pathLst>
              <a:path h="247426" w="247426">
                <a:moveTo>
                  <a:pt x="0" y="0"/>
                </a:moveTo>
                <a:lnTo>
                  <a:pt x="247426" y="0"/>
                </a:lnTo>
                <a:lnTo>
                  <a:pt x="247426" y="247426"/>
                </a:lnTo>
                <a:lnTo>
                  <a:pt x="0" y="2474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901174" y="6671167"/>
            <a:ext cx="247426" cy="247426"/>
          </a:xfrm>
          <a:custGeom>
            <a:avLst/>
            <a:gdLst/>
            <a:ahLst/>
            <a:cxnLst/>
            <a:rect r="r" b="b" t="t" l="l"/>
            <a:pathLst>
              <a:path h="247426" w="247426">
                <a:moveTo>
                  <a:pt x="0" y="0"/>
                </a:moveTo>
                <a:lnTo>
                  <a:pt x="247426" y="0"/>
                </a:lnTo>
                <a:lnTo>
                  <a:pt x="247426" y="247426"/>
                </a:lnTo>
                <a:lnTo>
                  <a:pt x="0" y="247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50614" y="2573555"/>
            <a:ext cx="10665324" cy="1776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990"/>
              </a:lnSpc>
            </a:pPr>
            <a:r>
              <a:rPr lang="en-US" sz="10707">
                <a:solidFill>
                  <a:srgbClr val="FFFFFF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Thank You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125730" y="5257376"/>
            <a:ext cx="1617859" cy="292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60"/>
              </a:lnSpc>
            </a:pPr>
            <a:r>
              <a:rPr lang="en-US" sz="1685">
                <a:solidFill>
                  <a:srgbClr val="FFFFFF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Address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748407" y="5752239"/>
            <a:ext cx="4507740" cy="293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1"/>
              </a:lnSpc>
              <a:spcBef>
                <a:spcPct val="0"/>
              </a:spcBef>
            </a:pPr>
            <a:r>
              <a:rPr lang="en-US" sz="1737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123 Anywhere St., Any City, ST 12345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125730" y="6642537"/>
            <a:ext cx="1514052" cy="266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20"/>
              </a:lnSpc>
            </a:pPr>
            <a:r>
              <a:rPr lang="en-US" sz="1514">
                <a:solidFill>
                  <a:srgbClr val="FFFFFF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Telephone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748407" y="7092718"/>
            <a:ext cx="1672264" cy="195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1"/>
              </a:lnSpc>
            </a:pPr>
            <a:r>
              <a:rPr lang="en-US" sz="120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+123-456-7890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78498" y="6642537"/>
            <a:ext cx="1437440" cy="266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20"/>
              </a:lnSpc>
            </a:pPr>
            <a:r>
              <a:rPr lang="en-US" sz="1514">
                <a:solidFill>
                  <a:srgbClr val="FFFFFF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Website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01174" y="7092718"/>
            <a:ext cx="2192087" cy="1959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1"/>
              </a:lnSpc>
            </a:pPr>
            <a:r>
              <a:rPr lang="en-US" sz="120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www.reallygreatsite.com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50614" y="6079214"/>
            <a:ext cx="5654402" cy="11768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3"/>
              </a:lnSpc>
              <a:spcBef>
                <a:spcPct val="0"/>
              </a:spcBef>
            </a:pPr>
            <a:r>
              <a:rPr lang="en-US" sz="165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Write down your hopes for the future of</a:t>
            </a:r>
          </a:p>
          <a:p>
            <a:pPr algn="l">
              <a:lnSpc>
                <a:spcPts val="2313"/>
              </a:lnSpc>
              <a:spcBef>
                <a:spcPct val="0"/>
              </a:spcBef>
            </a:pPr>
            <a:r>
              <a:rPr lang="en-US" sz="165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your company. Don't forget to thank the</a:t>
            </a:r>
          </a:p>
          <a:p>
            <a:pPr algn="l">
              <a:lnSpc>
                <a:spcPts val="2313"/>
              </a:lnSpc>
              <a:spcBef>
                <a:spcPct val="0"/>
              </a:spcBef>
            </a:pPr>
            <a:r>
              <a:rPr lang="en-US" sz="165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company for the opportunity and convince</a:t>
            </a:r>
          </a:p>
          <a:p>
            <a:pPr algn="l">
              <a:lnSpc>
                <a:spcPts val="2313"/>
              </a:lnSpc>
              <a:spcBef>
                <a:spcPct val="0"/>
              </a:spcBef>
            </a:pPr>
            <a:r>
              <a:rPr lang="en-US" sz="1652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related parties to support your company.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50614" y="5247851"/>
            <a:ext cx="4961443" cy="389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26"/>
              </a:lnSpc>
              <a:spcBef>
                <a:spcPct val="0"/>
              </a:spcBef>
            </a:pPr>
            <a:r>
              <a:rPr lang="en-US" sz="2233">
                <a:solidFill>
                  <a:srgbClr val="FFFFFF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Because, we're here to help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3225189" y="-15180"/>
            <a:ext cx="5525290" cy="10302180"/>
          </a:xfrm>
          <a:custGeom>
            <a:avLst/>
            <a:gdLst/>
            <a:ahLst/>
            <a:cxnLst/>
            <a:rect r="r" b="b" t="t" l="l"/>
            <a:pathLst>
              <a:path h="10302180" w="5525290">
                <a:moveTo>
                  <a:pt x="0" y="0"/>
                </a:moveTo>
                <a:lnTo>
                  <a:pt x="5525290" y="0"/>
                </a:lnTo>
                <a:lnTo>
                  <a:pt x="5525290" y="10302180"/>
                </a:lnTo>
                <a:lnTo>
                  <a:pt x="0" y="10302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614" t="-4104" r="0" b="-4122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011564" y="1495939"/>
            <a:ext cx="7818286" cy="1208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25"/>
              </a:lnSpc>
            </a:pPr>
            <a:r>
              <a:rPr lang="en-US" sz="8056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The Vision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988625" y="3120784"/>
            <a:ext cx="11049050" cy="1215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1"/>
              </a:lnSpc>
              <a:spcBef>
                <a:spcPct val="0"/>
              </a:spcBef>
            </a:pPr>
            <a:r>
              <a:rPr lang="en-US" sz="230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 vision needs to be explain further and in detail because it is one</a:t>
            </a:r>
          </a:p>
          <a:p>
            <a:pPr algn="l">
              <a:lnSpc>
                <a:spcPts val="3231"/>
              </a:lnSpc>
              <a:spcBef>
                <a:spcPct val="0"/>
              </a:spcBef>
            </a:pPr>
            <a:r>
              <a:rPr lang="en-US" sz="230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of main point about your future projection and your best goal.</a:t>
            </a:r>
          </a:p>
          <a:p>
            <a:pPr algn="l">
              <a:lnSpc>
                <a:spcPts val="3231"/>
              </a:lnSpc>
              <a:spcBef>
                <a:spcPct val="0"/>
              </a:spcBef>
            </a:pPr>
            <a:r>
              <a:rPr lang="en-US" sz="230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company perspective can be seen on this session.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011564" y="5876156"/>
            <a:ext cx="7079452" cy="945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33"/>
              </a:lnSpc>
            </a:pPr>
            <a:r>
              <a:rPr lang="en-US" sz="6268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The Mission</a:t>
            </a:r>
          </a:p>
        </p:txBody>
      </p:sp>
      <p:sp>
        <p:nvSpPr>
          <p:cNvPr name="TextBox 12" id="12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2035489" y="7436121"/>
            <a:ext cx="312002" cy="312002"/>
            <a:chOff x="0" y="0"/>
            <a:chExt cx="1913890" cy="191389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2472875" y="7417071"/>
            <a:ext cx="2709243" cy="1046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E</a:t>
            </a: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xplain your mission to</a:t>
            </a:r>
          </a:p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define how the vision can be</a:t>
            </a:r>
          </a:p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done. Most of people explain</a:t>
            </a:r>
          </a:p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mission with assign a lot</a:t>
            </a:r>
          </a:p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of main issue of problems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105813" y="7493254"/>
            <a:ext cx="328879" cy="197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8"/>
              </a:lnSpc>
            </a:pPr>
            <a:r>
              <a:rPr lang="en-US" sz="1297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01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5304134" y="7436121"/>
            <a:ext cx="312002" cy="312002"/>
            <a:chOff x="0" y="0"/>
            <a:chExt cx="1913890" cy="191389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5795776" y="7417071"/>
            <a:ext cx="2646745" cy="1046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E</a:t>
            </a: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xplain your mission to</a:t>
            </a:r>
          </a:p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define how the vision can be</a:t>
            </a:r>
          </a:p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done. Most of people explain</a:t>
            </a:r>
          </a:p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mission with assign a lot</a:t>
            </a:r>
          </a:p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of main issue of problems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356878" y="7493254"/>
            <a:ext cx="411169" cy="197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8"/>
              </a:lnSpc>
            </a:pPr>
            <a:r>
              <a:rPr lang="en-US" sz="1297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02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8572779" y="7436121"/>
            <a:ext cx="312002" cy="312002"/>
            <a:chOff x="0" y="0"/>
            <a:chExt cx="1913890" cy="191389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9118677" y="7417071"/>
            <a:ext cx="2828731" cy="1044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E</a:t>
            </a: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xplain your mission to</a:t>
            </a:r>
          </a:p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define how the vision can be</a:t>
            </a:r>
          </a:p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done. Most of people explain</a:t>
            </a:r>
          </a:p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mission with assign a lot </a:t>
            </a:r>
          </a:p>
          <a:p>
            <a:pPr algn="l">
              <a:lnSpc>
                <a:spcPts val="1684"/>
              </a:lnSpc>
              <a:spcBef>
                <a:spcPct val="0"/>
              </a:spcBef>
            </a:pPr>
            <a:r>
              <a:rPr lang="en-US" sz="120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of main issue of problems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625523" y="7493254"/>
            <a:ext cx="411169" cy="197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18"/>
              </a:lnSpc>
            </a:pPr>
            <a:r>
              <a:rPr lang="en-US" sz="1297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03</a:t>
            </a:r>
          </a:p>
        </p:txBody>
      </p:sp>
      <p:grpSp>
        <p:nvGrpSpPr>
          <p:cNvPr name="Group 25" id="25"/>
          <p:cNvGrpSpPr>
            <a:grpSpLocks noChangeAspect="true"/>
          </p:cNvGrpSpPr>
          <p:nvPr/>
        </p:nvGrpSpPr>
        <p:grpSpPr>
          <a:xfrm rot="0">
            <a:off x="1988625" y="1627681"/>
            <a:ext cx="756507" cy="756507"/>
            <a:chOff x="0" y="0"/>
            <a:chExt cx="14400530" cy="1440053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4400530" cy="14399261"/>
            </a:xfrm>
            <a:custGeom>
              <a:avLst/>
              <a:gdLst/>
              <a:ahLst/>
              <a:cxnLst/>
              <a:rect r="r" b="b" t="t" l="l"/>
              <a:pathLst>
                <a:path h="14399261" w="14400530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grpSp>
        <p:nvGrpSpPr>
          <p:cNvPr name="Group 27" id="27"/>
          <p:cNvGrpSpPr>
            <a:grpSpLocks noChangeAspect="true"/>
          </p:cNvGrpSpPr>
          <p:nvPr/>
        </p:nvGrpSpPr>
        <p:grpSpPr>
          <a:xfrm rot="0">
            <a:off x="1988625" y="5866631"/>
            <a:ext cx="756507" cy="756507"/>
            <a:chOff x="0" y="0"/>
            <a:chExt cx="14400530" cy="1440053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4400530" cy="14399261"/>
            </a:xfrm>
            <a:custGeom>
              <a:avLst/>
              <a:gdLst/>
              <a:ahLst/>
              <a:cxnLst/>
              <a:rect r="r" b="b" t="t" l="l"/>
              <a:pathLst>
                <a:path h="14399261" w="14400530">
                  <a:moveTo>
                    <a:pt x="7199630" y="0"/>
                  </a:moveTo>
                  <a:cubicBezTo>
                    <a:pt x="3223260" y="0"/>
                    <a:pt x="0" y="3223260"/>
                    <a:pt x="0" y="7199630"/>
                  </a:cubicBezTo>
                  <a:cubicBezTo>
                    <a:pt x="0" y="11176001"/>
                    <a:pt x="3223260" y="14399261"/>
                    <a:pt x="7199630" y="14399261"/>
                  </a:cubicBezTo>
                  <a:lnTo>
                    <a:pt x="14399261" y="14399261"/>
                  </a:lnTo>
                  <a:lnTo>
                    <a:pt x="14399261" y="7199630"/>
                  </a:lnTo>
                  <a:cubicBezTo>
                    <a:pt x="14400530" y="3223260"/>
                    <a:pt x="11176000" y="0"/>
                    <a:pt x="7199630" y="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6979259" y="3731811"/>
            <a:ext cx="622644" cy="622644"/>
            <a:chOff x="0" y="0"/>
            <a:chExt cx="1913890" cy="19138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2040953" y="3731811"/>
            <a:ext cx="622644" cy="622644"/>
            <a:chOff x="0" y="0"/>
            <a:chExt cx="1913890" cy="191389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979259" y="6680523"/>
            <a:ext cx="622644" cy="622644"/>
            <a:chOff x="0" y="0"/>
            <a:chExt cx="1913890" cy="191389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2040953" y="6680523"/>
            <a:ext cx="622644" cy="622644"/>
            <a:chOff x="0" y="0"/>
            <a:chExt cx="1913890" cy="19138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774349" y="0"/>
            <a:ext cx="4587816" cy="5013231"/>
          </a:xfrm>
          <a:custGeom>
            <a:avLst/>
            <a:gdLst/>
            <a:ahLst/>
            <a:cxnLst/>
            <a:rect r="r" b="b" t="t" l="l"/>
            <a:pathLst>
              <a:path h="5013231" w="4587816">
                <a:moveTo>
                  <a:pt x="0" y="0"/>
                </a:moveTo>
                <a:lnTo>
                  <a:pt x="4587816" y="0"/>
                </a:lnTo>
                <a:lnTo>
                  <a:pt x="4587816" y="5013231"/>
                </a:lnTo>
                <a:lnTo>
                  <a:pt x="0" y="5013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010" t="-1088" r="-78736" b="-3480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74349" y="5013231"/>
            <a:ext cx="4587816" cy="5273769"/>
          </a:xfrm>
          <a:custGeom>
            <a:avLst/>
            <a:gdLst/>
            <a:ahLst/>
            <a:cxnLst/>
            <a:rect r="r" b="b" t="t" l="l"/>
            <a:pathLst>
              <a:path h="5273769" w="4587816">
                <a:moveTo>
                  <a:pt x="0" y="0"/>
                </a:moveTo>
                <a:lnTo>
                  <a:pt x="4587816" y="0"/>
                </a:lnTo>
                <a:lnTo>
                  <a:pt x="4587816" y="5273769"/>
                </a:lnTo>
                <a:lnTo>
                  <a:pt x="0" y="52737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7768" r="-19586" b="-18279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979259" y="1425599"/>
            <a:ext cx="8405474" cy="1272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21"/>
              </a:lnSpc>
            </a:pPr>
            <a:r>
              <a:rPr lang="en-US" sz="8479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Key Factors</a:t>
            </a:r>
          </a:p>
        </p:txBody>
      </p:sp>
      <p:sp>
        <p:nvSpPr>
          <p:cNvPr name="TextBox 19" id="19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979259" y="4668827"/>
            <a:ext cx="4694307" cy="127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E</a:t>
            </a: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xplain your the most powerful factor to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define how the company daily operations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can be done. Most of people often explain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key factor depends on the primaries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secondaries products/services data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900952" y="3800086"/>
            <a:ext cx="2827767" cy="486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32"/>
              </a:lnSpc>
            </a:pPr>
            <a:r>
              <a:rPr lang="en-US" sz="3190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Desire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119601" y="3845829"/>
            <a:ext cx="781351" cy="394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0"/>
              </a:lnSpc>
            </a:pPr>
            <a:r>
              <a:rPr lang="en-US" sz="2589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01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040953" y="4668827"/>
            <a:ext cx="5017981" cy="127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E</a:t>
            </a: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xplain your the most powerful factor to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define how the company daily operations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can be done. Most of people often explain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key factor depends on the primaries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secondaries products/services data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962646" y="3800086"/>
            <a:ext cx="3835157" cy="486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32"/>
              </a:lnSpc>
            </a:pPr>
            <a:r>
              <a:rPr lang="en-US" sz="3190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Responsibility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145448" y="3845829"/>
            <a:ext cx="817198" cy="394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0"/>
              </a:lnSpc>
            </a:pPr>
            <a:r>
              <a:rPr lang="en-US" sz="2589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02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979259" y="7609516"/>
            <a:ext cx="4694307" cy="127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E</a:t>
            </a: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xplain your the most powerful factor to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define how the company daily operations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can be done. Most of people often explain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key factor depends on the primaries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secondaries products/services data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900952" y="6748797"/>
            <a:ext cx="3028789" cy="486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32"/>
              </a:lnSpc>
            </a:pPr>
            <a:r>
              <a:rPr lang="en-US" sz="3190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Relations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074801" y="6794541"/>
            <a:ext cx="817198" cy="394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0"/>
              </a:lnSpc>
            </a:pPr>
            <a:r>
              <a:rPr lang="en-US" sz="2589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03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040953" y="7609516"/>
            <a:ext cx="5017981" cy="127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E</a:t>
            </a: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xplain your the most powerful factor to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define how the company daily operations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can be done. Most of people often explain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key factor depends on the primaries</a:t>
            </a:r>
          </a:p>
          <a:p>
            <a:pPr algn="l">
              <a:lnSpc>
                <a:spcPts val="2022"/>
              </a:lnSpc>
              <a:spcBef>
                <a:spcPct val="0"/>
              </a:spcBef>
            </a:pPr>
            <a:r>
              <a:rPr lang="en-US" sz="1444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secondaries products/services data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962646" y="6748797"/>
            <a:ext cx="3214469" cy="486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32"/>
              </a:lnSpc>
            </a:pPr>
            <a:r>
              <a:rPr lang="en-US" sz="3190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Creative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136494" y="6794541"/>
            <a:ext cx="817198" cy="394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0"/>
              </a:lnSpc>
            </a:pPr>
            <a:r>
              <a:rPr lang="en-US" sz="2589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04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774349" y="0"/>
            <a:ext cx="17513651" cy="10287000"/>
          </a:xfrm>
          <a:custGeom>
            <a:avLst/>
            <a:gdLst/>
            <a:ahLst/>
            <a:cxnLst/>
            <a:rect r="r" b="b" t="t" l="l"/>
            <a:pathLst>
              <a:path h="10287000" w="17513651">
                <a:moveTo>
                  <a:pt x="0" y="0"/>
                </a:moveTo>
                <a:lnTo>
                  <a:pt x="17513651" y="0"/>
                </a:lnTo>
                <a:lnTo>
                  <a:pt x="175136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529" r="0" b="-7006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695289" y="1305314"/>
            <a:ext cx="16842700" cy="7676371"/>
            <a:chOff x="0" y="0"/>
            <a:chExt cx="5697407" cy="259669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697407" cy="2596698"/>
            </a:xfrm>
            <a:custGeom>
              <a:avLst/>
              <a:gdLst/>
              <a:ahLst/>
              <a:cxnLst/>
              <a:rect r="r" b="b" t="t" l="l"/>
              <a:pathLst>
                <a:path h="2596698" w="5697407">
                  <a:moveTo>
                    <a:pt x="0" y="0"/>
                  </a:moveTo>
                  <a:lnTo>
                    <a:pt x="5697407" y="0"/>
                  </a:lnTo>
                  <a:lnTo>
                    <a:pt x="5697407" y="2596698"/>
                  </a:lnTo>
                  <a:lnTo>
                    <a:pt x="0" y="259669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3339401" y="4542519"/>
            <a:ext cx="545195" cy="545195"/>
            <a:chOff x="0" y="0"/>
            <a:chExt cx="1913890" cy="19138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3434121" y="4669581"/>
            <a:ext cx="355754" cy="291071"/>
          </a:xfrm>
          <a:custGeom>
            <a:avLst/>
            <a:gdLst/>
            <a:ahLst/>
            <a:cxnLst/>
            <a:rect r="r" b="b" t="t" l="l"/>
            <a:pathLst>
              <a:path h="291071" w="355754">
                <a:moveTo>
                  <a:pt x="0" y="0"/>
                </a:moveTo>
                <a:lnTo>
                  <a:pt x="355754" y="0"/>
                </a:lnTo>
                <a:lnTo>
                  <a:pt x="355754" y="291071"/>
                </a:lnTo>
                <a:lnTo>
                  <a:pt x="0" y="291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339401" y="5418234"/>
            <a:ext cx="7018221" cy="2424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52"/>
              </a:lnSpc>
              <a:spcBef>
                <a:spcPct val="0"/>
              </a:spcBef>
            </a:pPr>
            <a:r>
              <a:rPr lang="en-US" sz="196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 main problem needs to be discussed</a:t>
            </a:r>
          </a:p>
          <a:p>
            <a:pPr algn="l">
              <a:lnSpc>
                <a:spcPts val="2752"/>
              </a:lnSpc>
              <a:spcBef>
                <a:spcPct val="0"/>
              </a:spcBef>
            </a:pPr>
            <a:r>
              <a:rPr lang="en-US" sz="196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further and in detail because this session </a:t>
            </a:r>
          </a:p>
          <a:p>
            <a:pPr algn="l">
              <a:lnSpc>
                <a:spcPts val="2752"/>
              </a:lnSpc>
              <a:spcBef>
                <a:spcPct val="0"/>
              </a:spcBef>
            </a:pPr>
            <a:r>
              <a:rPr lang="en-US" sz="196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is one of the main foundation to be initial </a:t>
            </a:r>
          </a:p>
          <a:p>
            <a:pPr algn="l">
              <a:lnSpc>
                <a:spcPts val="2752"/>
              </a:lnSpc>
              <a:spcBef>
                <a:spcPct val="0"/>
              </a:spcBef>
            </a:pPr>
            <a:r>
              <a:rPr lang="en-US" sz="196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development of a your product or service </a:t>
            </a:r>
          </a:p>
          <a:p>
            <a:pPr algn="l">
              <a:lnSpc>
                <a:spcPts val="2752"/>
              </a:lnSpc>
              <a:spcBef>
                <a:spcPct val="0"/>
              </a:spcBef>
            </a:pPr>
            <a:r>
              <a:rPr lang="en-US" sz="196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decision making in the future. Without</a:t>
            </a:r>
          </a:p>
          <a:p>
            <a:pPr algn="l">
              <a:lnSpc>
                <a:spcPts val="2752"/>
              </a:lnSpc>
              <a:spcBef>
                <a:spcPct val="0"/>
              </a:spcBef>
            </a:pPr>
            <a:r>
              <a:rPr lang="en-US" sz="196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 well-defined problem, it will have an</a:t>
            </a:r>
          </a:p>
          <a:p>
            <a:pPr algn="l">
              <a:lnSpc>
                <a:spcPts val="2752"/>
              </a:lnSpc>
              <a:spcBef>
                <a:spcPct val="0"/>
              </a:spcBef>
            </a:pPr>
            <a:r>
              <a:rPr lang="en-US" sz="196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big </a:t>
            </a:r>
            <a:r>
              <a:rPr lang="en-US" sz="196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impact on a job that is unmanaged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339401" y="2320151"/>
            <a:ext cx="7205712" cy="1458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34"/>
              </a:lnSpc>
            </a:pPr>
            <a:r>
              <a:rPr lang="en-US" sz="8524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Problems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049233" y="3266751"/>
            <a:ext cx="3020224" cy="1151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Identify large problem 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areas with the eagle view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approach so that this macro 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stage is useful for knowing 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outcome of our work.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049233" y="2684420"/>
            <a:ext cx="2515664" cy="332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7"/>
              </a:lnSpc>
            </a:pPr>
            <a:r>
              <a:rPr lang="en-US" sz="1976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Society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384728" y="3266751"/>
            <a:ext cx="3084122" cy="916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Do</a:t>
            </a: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n't forget to highlight 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how we see a problem, 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because our personal 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method will be a plus point.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384728" y="2684420"/>
            <a:ext cx="2931891" cy="332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7"/>
              </a:lnSpc>
            </a:pPr>
            <a:r>
              <a:rPr lang="en-US" sz="1976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Environment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049233" y="6456011"/>
            <a:ext cx="3020224" cy="1387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Identify as many of these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problems as possible but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still have a relationship to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each of these problems so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that the work will be more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focused on one topic.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049233" y="5873680"/>
            <a:ext cx="2602680" cy="332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7"/>
              </a:lnSpc>
            </a:pPr>
            <a:r>
              <a:rPr lang="en-US" sz="1976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Climate</a:t>
            </a:r>
          </a:p>
        </p:txBody>
      </p:sp>
      <p:sp>
        <p:nvSpPr>
          <p:cNvPr name="TextBox 22" id="22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384728" y="6456011"/>
            <a:ext cx="2841105" cy="1387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Identify as many of these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problems as possible but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still have a relationship to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each of these problems so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that the work will be more</a:t>
            </a:r>
          </a:p>
          <a:p>
            <a:pPr algn="l">
              <a:lnSpc>
                <a:spcPts val="1889"/>
              </a:lnSpc>
              <a:spcBef>
                <a:spcPct val="0"/>
              </a:spcBef>
            </a:pPr>
            <a:r>
              <a:rPr lang="en-US" sz="1349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 focused on one topic.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384728" y="5873680"/>
            <a:ext cx="2676137" cy="332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67"/>
              </a:lnSpc>
            </a:pPr>
            <a:r>
              <a:rPr lang="en-US" sz="1976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Pandemics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105044" y="4600051"/>
            <a:ext cx="5444534" cy="360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6"/>
              </a:lnSpc>
            </a:pPr>
            <a:r>
              <a:rPr lang="en-US" sz="2054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Brief Story About The Problems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5502" y="3348979"/>
            <a:ext cx="648882" cy="648882"/>
            <a:chOff x="0" y="0"/>
            <a:chExt cx="1913890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807239" y="3452519"/>
            <a:ext cx="345409" cy="441802"/>
          </a:xfrm>
          <a:custGeom>
            <a:avLst/>
            <a:gdLst/>
            <a:ahLst/>
            <a:cxnLst/>
            <a:rect r="r" b="b" t="t" l="l"/>
            <a:pathLst>
              <a:path h="441802" w="345409">
                <a:moveTo>
                  <a:pt x="0" y="0"/>
                </a:moveTo>
                <a:lnTo>
                  <a:pt x="345409" y="0"/>
                </a:lnTo>
                <a:lnTo>
                  <a:pt x="345409" y="441803"/>
                </a:lnTo>
                <a:lnTo>
                  <a:pt x="0" y="441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774349" y="7135601"/>
            <a:ext cx="17513651" cy="3151399"/>
          </a:xfrm>
          <a:custGeom>
            <a:avLst/>
            <a:gdLst/>
            <a:ahLst/>
            <a:cxnLst/>
            <a:rect r="r" b="b" t="t" l="l"/>
            <a:pathLst>
              <a:path h="3151399" w="17513651">
                <a:moveTo>
                  <a:pt x="0" y="0"/>
                </a:moveTo>
                <a:lnTo>
                  <a:pt x="17513651" y="0"/>
                </a:lnTo>
                <a:lnTo>
                  <a:pt x="17513651" y="3151399"/>
                </a:lnTo>
                <a:lnTo>
                  <a:pt x="0" y="31513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91288" r="-6319" b="-102373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9724788" y="1551339"/>
            <a:ext cx="418678" cy="418678"/>
            <a:chOff x="0" y="0"/>
            <a:chExt cx="1913890" cy="191389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9791403" y="1629112"/>
            <a:ext cx="285449" cy="263133"/>
          </a:xfrm>
          <a:custGeom>
            <a:avLst/>
            <a:gdLst/>
            <a:ahLst/>
            <a:cxnLst/>
            <a:rect r="r" b="b" t="t" l="l"/>
            <a:pathLst>
              <a:path h="263133" w="285449">
                <a:moveTo>
                  <a:pt x="0" y="0"/>
                </a:moveTo>
                <a:lnTo>
                  <a:pt x="285449" y="0"/>
                </a:lnTo>
                <a:lnTo>
                  <a:pt x="285449" y="263132"/>
                </a:lnTo>
                <a:lnTo>
                  <a:pt x="0" y="263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655502" y="4345156"/>
            <a:ext cx="7663181" cy="1277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73"/>
              </a:lnSpc>
            </a:pPr>
            <a:r>
              <a:rPr lang="en-US" sz="183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Show that we offer a solution that solves the problems</a:t>
            </a:r>
          </a:p>
          <a:p>
            <a:pPr algn="l">
              <a:lnSpc>
                <a:spcPts val="2573"/>
              </a:lnSpc>
            </a:pPr>
            <a:r>
              <a:rPr lang="en-US" sz="183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previously described and identified. Make sure that the</a:t>
            </a:r>
          </a:p>
          <a:p>
            <a:pPr algn="l">
              <a:lnSpc>
                <a:spcPts val="2573"/>
              </a:lnSpc>
            </a:pPr>
            <a:r>
              <a:rPr lang="en-US" sz="183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solutions we offer uphold the values ​​of effectiveness,</a:t>
            </a:r>
          </a:p>
          <a:p>
            <a:pPr algn="l">
              <a:lnSpc>
                <a:spcPts val="2573"/>
              </a:lnSpc>
            </a:pPr>
            <a:r>
              <a:rPr lang="en-US" sz="1838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efficiency, relation and relevant to the market situation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55502" y="1022829"/>
            <a:ext cx="7831797" cy="1721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156"/>
              </a:lnSpc>
            </a:pPr>
            <a:r>
              <a:rPr lang="en-US" sz="10111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Solutions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506512" y="1465947"/>
            <a:ext cx="6131556" cy="36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7"/>
              </a:lnSpc>
            </a:pPr>
            <a:r>
              <a:rPr lang="en-US" sz="2090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Market Driven Basic Implementation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506512" y="1941442"/>
            <a:ext cx="7331508" cy="481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Up</a:t>
            </a:r>
            <a:r>
              <a:rPr lang="en-US" sz="142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hold the spirit of innovation and creativity in shaping a solution </a:t>
            </a:r>
          </a:p>
          <a:p>
            <a:pPr algn="l">
              <a:lnSpc>
                <a:spcPts val="1990"/>
              </a:lnSpc>
            </a:pPr>
            <a:r>
              <a:rPr lang="en-US" sz="142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that can be accepted by the wider community.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506512" y="2983793"/>
            <a:ext cx="4488104" cy="36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7"/>
              </a:lnSpc>
            </a:pPr>
            <a:r>
              <a:rPr lang="en-US" sz="2090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SEM Implementation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506512" y="3458048"/>
            <a:ext cx="7331508" cy="481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Give an explanation that the solutions offered are based on data</a:t>
            </a:r>
          </a:p>
          <a:p>
            <a:pPr algn="l">
              <a:lnSpc>
                <a:spcPts val="1990"/>
              </a:lnSpc>
            </a:pPr>
            <a:r>
              <a:rPr lang="en-US" sz="142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analysis that are very precise and focus on the problem.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506512" y="4591053"/>
            <a:ext cx="3840746" cy="36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27"/>
              </a:lnSpc>
            </a:pPr>
            <a:r>
              <a:rPr lang="en-US" sz="2090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Decrease Industry GAP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506512" y="5066892"/>
            <a:ext cx="7331508" cy="481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0"/>
              </a:lnSpc>
            </a:pPr>
            <a:r>
              <a:rPr lang="en-US" sz="142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solutions offered need to be based on sound market decisions </a:t>
            </a:r>
          </a:p>
          <a:p>
            <a:pPr algn="l">
              <a:lnSpc>
                <a:spcPts val="1990"/>
              </a:lnSpc>
            </a:pPr>
            <a:r>
              <a:rPr lang="en-US" sz="142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so that they can have an impact.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566759" y="3426510"/>
            <a:ext cx="6231604" cy="413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1"/>
              </a:lnSpc>
            </a:pPr>
            <a:r>
              <a:rPr lang="en-US" sz="2401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Brief Story About The Solutions</a:t>
            </a:r>
          </a:p>
        </p:txBody>
      </p:sp>
      <p:sp>
        <p:nvSpPr>
          <p:cNvPr name="TextBox 24" id="24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9724788" y="3067945"/>
            <a:ext cx="418678" cy="418678"/>
            <a:chOff x="0" y="0"/>
            <a:chExt cx="1913890" cy="191389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9791403" y="3145718"/>
            <a:ext cx="285449" cy="263133"/>
          </a:xfrm>
          <a:custGeom>
            <a:avLst/>
            <a:gdLst/>
            <a:ahLst/>
            <a:cxnLst/>
            <a:rect r="r" b="b" t="t" l="l"/>
            <a:pathLst>
              <a:path h="263133" w="285449">
                <a:moveTo>
                  <a:pt x="0" y="0"/>
                </a:moveTo>
                <a:lnTo>
                  <a:pt x="285449" y="0"/>
                </a:lnTo>
                <a:lnTo>
                  <a:pt x="285449" y="263132"/>
                </a:lnTo>
                <a:lnTo>
                  <a:pt x="0" y="263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9724788" y="4676788"/>
            <a:ext cx="418678" cy="418678"/>
            <a:chOff x="0" y="0"/>
            <a:chExt cx="1913890" cy="191389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30" id="30"/>
          <p:cNvSpPr/>
          <p:nvPr/>
        </p:nvSpPr>
        <p:spPr>
          <a:xfrm flipH="false" flipV="false" rot="0">
            <a:off x="9791403" y="4754561"/>
            <a:ext cx="285449" cy="263133"/>
          </a:xfrm>
          <a:custGeom>
            <a:avLst/>
            <a:gdLst/>
            <a:ahLst/>
            <a:cxnLst/>
            <a:rect r="r" b="b" t="t" l="l"/>
            <a:pathLst>
              <a:path h="263133" w="285449">
                <a:moveTo>
                  <a:pt x="0" y="0"/>
                </a:moveTo>
                <a:lnTo>
                  <a:pt x="285449" y="0"/>
                </a:lnTo>
                <a:lnTo>
                  <a:pt x="285449" y="263133"/>
                </a:lnTo>
                <a:lnTo>
                  <a:pt x="0" y="263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52138" y="5029429"/>
            <a:ext cx="694231" cy="694231"/>
            <a:chOff x="0" y="0"/>
            <a:chExt cx="1913890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972752" y="5191225"/>
            <a:ext cx="453004" cy="370639"/>
          </a:xfrm>
          <a:custGeom>
            <a:avLst/>
            <a:gdLst/>
            <a:ahLst/>
            <a:cxnLst/>
            <a:rect r="r" b="b" t="t" l="l"/>
            <a:pathLst>
              <a:path h="370639" w="453004">
                <a:moveTo>
                  <a:pt x="0" y="0"/>
                </a:moveTo>
                <a:lnTo>
                  <a:pt x="453003" y="0"/>
                </a:lnTo>
                <a:lnTo>
                  <a:pt x="453003" y="370639"/>
                </a:lnTo>
                <a:lnTo>
                  <a:pt x="0" y="3706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0118657" y="1756858"/>
            <a:ext cx="2457936" cy="1416604"/>
          </a:xfrm>
          <a:custGeom>
            <a:avLst/>
            <a:gdLst/>
            <a:ahLst/>
            <a:cxnLst/>
            <a:rect r="r" b="b" t="t" l="l"/>
            <a:pathLst>
              <a:path h="1416604" w="2457936">
                <a:moveTo>
                  <a:pt x="0" y="0"/>
                </a:moveTo>
                <a:lnTo>
                  <a:pt x="2457936" y="0"/>
                </a:lnTo>
                <a:lnTo>
                  <a:pt x="2457936" y="1416604"/>
                </a:lnTo>
                <a:lnTo>
                  <a:pt x="0" y="1416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525" t="0" r="-23970" b="-59095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118657" y="6134551"/>
            <a:ext cx="2457936" cy="1416604"/>
          </a:xfrm>
          <a:custGeom>
            <a:avLst/>
            <a:gdLst/>
            <a:ahLst/>
            <a:cxnLst/>
            <a:rect r="r" b="b" t="t" l="l"/>
            <a:pathLst>
              <a:path h="1416604" w="2457936">
                <a:moveTo>
                  <a:pt x="0" y="0"/>
                </a:moveTo>
                <a:lnTo>
                  <a:pt x="2457936" y="0"/>
                </a:lnTo>
                <a:lnTo>
                  <a:pt x="2457936" y="1416604"/>
                </a:lnTo>
                <a:lnTo>
                  <a:pt x="0" y="1416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279" t="-5982" r="-3945" b="-57376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850557" y="1842583"/>
            <a:ext cx="7293443" cy="2171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54"/>
              </a:lnSpc>
            </a:pPr>
            <a:r>
              <a:rPr lang="en-US" sz="8525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Product</a:t>
            </a:r>
          </a:p>
          <a:p>
            <a:pPr algn="l">
              <a:lnSpc>
                <a:spcPts val="8354"/>
              </a:lnSpc>
            </a:pPr>
            <a:r>
              <a:rPr lang="en-US" sz="8525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Overview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50557" y="6182300"/>
            <a:ext cx="7819030" cy="2418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34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Provide an explanation of the general</a:t>
            </a:r>
          </a:p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34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profile of the services we have. Arrange</a:t>
            </a:r>
          </a:p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34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information about our products services</a:t>
            </a:r>
          </a:p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34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in a systematic and fact-based manner.</a:t>
            </a:r>
          </a:p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34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Also express our pride in the service that</a:t>
            </a:r>
          </a:p>
          <a:p>
            <a:pPr algn="l">
              <a:lnSpc>
                <a:spcPts val="3276"/>
              </a:lnSpc>
              <a:spcBef>
                <a:spcPct val="0"/>
              </a:spcBef>
            </a:pPr>
            <a:r>
              <a:rPr lang="en-US" sz="2340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have done well.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827080" y="5125232"/>
            <a:ext cx="6842507" cy="380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51"/>
              </a:lnSpc>
            </a:pPr>
            <a:r>
              <a:rPr lang="en-US" sz="2250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Brief Story About The Product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668201" y="1744263"/>
            <a:ext cx="4397379" cy="368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7"/>
              </a:lnSpc>
            </a:pPr>
            <a:r>
              <a:rPr lang="en-US" sz="2183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Internet of Things Tools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031913" y="2483486"/>
            <a:ext cx="5033667" cy="1843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5"/>
              </a:lnSpc>
            </a:pPr>
            <a:r>
              <a:rPr lang="en-US" sz="177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Describe one by one the products </a:t>
            </a:r>
          </a:p>
          <a:p>
            <a:pPr algn="l">
              <a:lnSpc>
                <a:spcPts val="2485"/>
              </a:lnSpc>
            </a:pPr>
            <a:r>
              <a:rPr lang="en-US" sz="177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have in detail and effectively. </a:t>
            </a:r>
          </a:p>
          <a:p>
            <a:pPr algn="l">
              <a:lnSpc>
                <a:spcPts val="2485"/>
              </a:lnSpc>
            </a:pPr>
            <a:r>
              <a:rPr lang="en-US" sz="177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more products / services</a:t>
            </a:r>
          </a:p>
          <a:p>
            <a:pPr algn="l">
              <a:lnSpc>
                <a:spcPts val="2485"/>
              </a:lnSpc>
            </a:pPr>
            <a:r>
              <a:rPr lang="en-US" sz="177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have, it can show the level of </a:t>
            </a:r>
          </a:p>
          <a:p>
            <a:pPr algn="l">
              <a:lnSpc>
                <a:spcPts val="2485"/>
              </a:lnSpc>
            </a:pPr>
            <a:r>
              <a:rPr lang="en-US" sz="177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our exploration towards solving </a:t>
            </a:r>
          </a:p>
          <a:p>
            <a:pPr algn="l">
              <a:lnSpc>
                <a:spcPts val="2485"/>
              </a:lnSpc>
            </a:pPr>
            <a:r>
              <a:rPr lang="en-US" sz="177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community and market problems.</a:t>
            </a:r>
          </a:p>
        </p:txBody>
      </p:sp>
      <p:sp>
        <p:nvSpPr>
          <p:cNvPr name="TextBox 18" id="18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3031913" y="1756858"/>
            <a:ext cx="381811" cy="381811"/>
            <a:chOff x="0" y="0"/>
            <a:chExt cx="1913890" cy="191389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3734535" y="6121956"/>
            <a:ext cx="4092664" cy="368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7"/>
              </a:lnSpc>
            </a:pPr>
            <a:r>
              <a:rPr lang="en-US" sz="2183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Artificial Intelligence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098248" y="6861178"/>
            <a:ext cx="4967332" cy="1843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85"/>
              </a:lnSpc>
            </a:pPr>
            <a:r>
              <a:rPr lang="en-US" sz="177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Describe one by one the products </a:t>
            </a:r>
          </a:p>
          <a:p>
            <a:pPr algn="l">
              <a:lnSpc>
                <a:spcPts val="2485"/>
              </a:lnSpc>
            </a:pPr>
            <a:r>
              <a:rPr lang="en-US" sz="177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have in detail and effectively. </a:t>
            </a:r>
          </a:p>
          <a:p>
            <a:pPr algn="l">
              <a:lnSpc>
                <a:spcPts val="2485"/>
              </a:lnSpc>
            </a:pPr>
            <a:r>
              <a:rPr lang="en-US" sz="177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more products / services</a:t>
            </a:r>
          </a:p>
          <a:p>
            <a:pPr algn="l">
              <a:lnSpc>
                <a:spcPts val="2485"/>
              </a:lnSpc>
            </a:pPr>
            <a:r>
              <a:rPr lang="en-US" sz="177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we have, it can show the level of </a:t>
            </a:r>
          </a:p>
          <a:p>
            <a:pPr algn="l">
              <a:lnSpc>
                <a:spcPts val="2485"/>
              </a:lnSpc>
            </a:pPr>
            <a:r>
              <a:rPr lang="en-US" sz="177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our exploration towards solving </a:t>
            </a:r>
          </a:p>
          <a:p>
            <a:pPr algn="l">
              <a:lnSpc>
                <a:spcPts val="2485"/>
              </a:lnSpc>
            </a:pPr>
            <a:r>
              <a:rPr lang="en-US" sz="1775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community and market problems.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13098248" y="6134551"/>
            <a:ext cx="381811" cy="381811"/>
            <a:chOff x="0" y="0"/>
            <a:chExt cx="1913890" cy="191389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0">
            <a:off x="13133835" y="6261352"/>
            <a:ext cx="310636" cy="128208"/>
          </a:xfrm>
          <a:custGeom>
            <a:avLst/>
            <a:gdLst/>
            <a:ahLst/>
            <a:cxnLst/>
            <a:rect r="r" b="b" t="t" l="l"/>
            <a:pathLst>
              <a:path h="128208" w="310636">
                <a:moveTo>
                  <a:pt x="0" y="0"/>
                </a:moveTo>
                <a:lnTo>
                  <a:pt x="310636" y="0"/>
                </a:lnTo>
                <a:lnTo>
                  <a:pt x="310636" y="128208"/>
                </a:lnTo>
                <a:lnTo>
                  <a:pt x="0" y="128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3116557" y="1841502"/>
            <a:ext cx="212523" cy="212523"/>
          </a:xfrm>
          <a:custGeom>
            <a:avLst/>
            <a:gdLst/>
            <a:ahLst/>
            <a:cxnLst/>
            <a:rect r="r" b="b" t="t" l="l"/>
            <a:pathLst>
              <a:path h="212523" w="212523">
                <a:moveTo>
                  <a:pt x="0" y="0"/>
                </a:moveTo>
                <a:lnTo>
                  <a:pt x="212523" y="0"/>
                </a:lnTo>
                <a:lnTo>
                  <a:pt x="212523" y="212523"/>
                </a:lnTo>
                <a:lnTo>
                  <a:pt x="0" y="212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272692" y="5309951"/>
            <a:ext cx="578910" cy="578910"/>
            <a:chOff x="0" y="0"/>
            <a:chExt cx="1913890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1789430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1789430"/>
                  </a:lnTo>
                  <a:cubicBezTo>
                    <a:pt x="1913890" y="1858010"/>
                    <a:pt x="1858010" y="1913890"/>
                    <a:pt x="1789430" y="191389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373270" y="5444871"/>
            <a:ext cx="377754" cy="309071"/>
          </a:xfrm>
          <a:custGeom>
            <a:avLst/>
            <a:gdLst/>
            <a:ahLst/>
            <a:cxnLst/>
            <a:rect r="r" b="b" t="t" l="l"/>
            <a:pathLst>
              <a:path h="309071" w="377754">
                <a:moveTo>
                  <a:pt x="0" y="0"/>
                </a:moveTo>
                <a:lnTo>
                  <a:pt x="377754" y="0"/>
                </a:lnTo>
                <a:lnTo>
                  <a:pt x="377754" y="309071"/>
                </a:lnTo>
                <a:lnTo>
                  <a:pt x="0" y="309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9952655" y="1854945"/>
            <a:ext cx="8335345" cy="2661033"/>
          </a:xfrm>
          <a:custGeom>
            <a:avLst/>
            <a:gdLst/>
            <a:ahLst/>
            <a:cxnLst/>
            <a:rect r="r" b="b" t="t" l="l"/>
            <a:pathLst>
              <a:path h="2661033" w="8335345">
                <a:moveTo>
                  <a:pt x="0" y="0"/>
                </a:moveTo>
                <a:lnTo>
                  <a:pt x="8335345" y="0"/>
                </a:lnTo>
                <a:lnTo>
                  <a:pt x="8335345" y="2661033"/>
                </a:lnTo>
                <a:lnTo>
                  <a:pt x="0" y="26610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8222" r="0" b="-57973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940388" y="4896538"/>
            <a:ext cx="4452859" cy="1945526"/>
          </a:xfrm>
          <a:custGeom>
            <a:avLst/>
            <a:gdLst/>
            <a:ahLst/>
            <a:cxnLst/>
            <a:rect r="r" b="b" t="t" l="l"/>
            <a:pathLst>
              <a:path h="1945526" w="4452859">
                <a:moveTo>
                  <a:pt x="0" y="0"/>
                </a:moveTo>
                <a:lnTo>
                  <a:pt x="4452859" y="0"/>
                </a:lnTo>
                <a:lnTo>
                  <a:pt x="4452859" y="1945525"/>
                </a:lnTo>
                <a:lnTo>
                  <a:pt x="0" y="19455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5070" t="-181924" r="-22326" b="-141076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748658" y="4896538"/>
            <a:ext cx="3539342" cy="1945526"/>
          </a:xfrm>
          <a:custGeom>
            <a:avLst/>
            <a:gdLst/>
            <a:ahLst/>
            <a:cxnLst/>
            <a:rect r="r" b="b" t="t" l="l"/>
            <a:pathLst>
              <a:path h="1945526" w="3539342">
                <a:moveTo>
                  <a:pt x="0" y="0"/>
                </a:moveTo>
                <a:lnTo>
                  <a:pt x="3539342" y="0"/>
                </a:lnTo>
                <a:lnTo>
                  <a:pt x="3539342" y="1945525"/>
                </a:lnTo>
                <a:lnTo>
                  <a:pt x="0" y="19455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797" t="-26140" r="0" b="-13087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952655" y="7305723"/>
            <a:ext cx="5654421" cy="1088232"/>
          </a:xfrm>
          <a:custGeom>
            <a:avLst/>
            <a:gdLst/>
            <a:ahLst/>
            <a:cxnLst/>
            <a:rect r="r" b="b" t="t" l="l"/>
            <a:pathLst>
              <a:path h="1088232" w="5654421">
                <a:moveTo>
                  <a:pt x="0" y="0"/>
                </a:moveTo>
                <a:lnTo>
                  <a:pt x="5654421" y="0"/>
                </a:lnTo>
                <a:lnTo>
                  <a:pt x="5654421" y="1088232"/>
                </a:lnTo>
                <a:lnTo>
                  <a:pt x="0" y="10882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68049" r="0" b="-488186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962460" y="7305723"/>
            <a:ext cx="2325540" cy="1088232"/>
          </a:xfrm>
          <a:custGeom>
            <a:avLst/>
            <a:gdLst/>
            <a:ahLst/>
            <a:cxnLst/>
            <a:rect r="r" b="b" t="t" l="l"/>
            <a:pathLst>
              <a:path h="1088232" w="2325540">
                <a:moveTo>
                  <a:pt x="0" y="0"/>
                </a:moveTo>
                <a:lnTo>
                  <a:pt x="2325540" y="0"/>
                </a:lnTo>
                <a:lnTo>
                  <a:pt x="2325540" y="1088232"/>
                </a:lnTo>
                <a:lnTo>
                  <a:pt x="0" y="1088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1232" r="0" b="-21232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271244" y="2045445"/>
            <a:ext cx="7081798" cy="2283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84"/>
              </a:lnSpc>
            </a:pPr>
            <a:r>
              <a:rPr lang="en-US" sz="8963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Product</a:t>
            </a:r>
          </a:p>
          <a:p>
            <a:pPr algn="l">
              <a:lnSpc>
                <a:spcPts val="8784"/>
              </a:lnSpc>
            </a:pPr>
            <a:r>
              <a:rPr lang="en-US" sz="8963">
                <a:solidFill>
                  <a:srgbClr val="145AE6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Portfolio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271244" y="6331792"/>
            <a:ext cx="7081798" cy="2100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9"/>
              </a:lnSpc>
              <a:spcBef>
                <a:spcPct val="0"/>
              </a:spcBef>
            </a:pPr>
            <a:r>
              <a:rPr lang="en-US" sz="196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Provide an explanation of the general </a:t>
            </a:r>
          </a:p>
          <a:p>
            <a:pPr algn="l">
              <a:lnSpc>
                <a:spcPts val="2749"/>
              </a:lnSpc>
              <a:spcBef>
                <a:spcPct val="0"/>
              </a:spcBef>
            </a:pPr>
            <a:r>
              <a:rPr lang="en-US" sz="196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profile of the products we have. Arrange </a:t>
            </a:r>
          </a:p>
          <a:p>
            <a:pPr algn="l">
              <a:lnSpc>
                <a:spcPts val="2749"/>
              </a:lnSpc>
              <a:spcBef>
                <a:spcPct val="0"/>
              </a:spcBef>
            </a:pPr>
            <a:r>
              <a:rPr lang="en-US" sz="196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information about our products/services </a:t>
            </a:r>
          </a:p>
          <a:p>
            <a:pPr algn="l">
              <a:lnSpc>
                <a:spcPts val="2749"/>
              </a:lnSpc>
              <a:spcBef>
                <a:spcPct val="0"/>
              </a:spcBef>
            </a:pPr>
            <a:r>
              <a:rPr lang="en-US" sz="196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in a systematic and fact-based manner.</a:t>
            </a:r>
          </a:p>
          <a:p>
            <a:pPr algn="l">
              <a:lnSpc>
                <a:spcPts val="2749"/>
              </a:lnSpc>
              <a:spcBef>
                <a:spcPct val="0"/>
              </a:spcBef>
            </a:pPr>
            <a:r>
              <a:rPr lang="en-US" sz="196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Also express our success stories and also</a:t>
            </a:r>
          </a:p>
          <a:p>
            <a:pPr algn="l">
              <a:lnSpc>
                <a:spcPts val="2749"/>
              </a:lnSpc>
              <a:spcBef>
                <a:spcPct val="0"/>
              </a:spcBef>
            </a:pPr>
            <a:r>
              <a:rPr lang="en-US" sz="196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</a:t>
            </a:r>
            <a:r>
              <a:rPr lang="en-US" sz="1963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pride in the products/service that done.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085683" y="5378196"/>
            <a:ext cx="5435333" cy="367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1"/>
              </a:lnSpc>
            </a:pPr>
            <a:r>
              <a:rPr lang="en-US" sz="2165">
                <a:solidFill>
                  <a:srgbClr val="44485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Brief Story About The Portfolio</a:t>
            </a:r>
          </a:p>
        </p:txBody>
      </p:sp>
      <p:sp>
        <p:nvSpPr>
          <p:cNvPr name="TextBox 19" id="19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2027990" y="1441076"/>
            <a:ext cx="413810" cy="413810"/>
            <a:chOff x="0" y="0"/>
            <a:chExt cx="1708150" cy="170815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-1072011" y="0"/>
            <a:ext cx="1846360" cy="10287000"/>
            <a:chOff x="0" y="0"/>
            <a:chExt cx="624571" cy="3479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24571" cy="3479800"/>
            </a:xfrm>
            <a:custGeom>
              <a:avLst/>
              <a:gdLst/>
              <a:ahLst/>
              <a:cxnLst/>
              <a:rect r="r" b="b" t="t" l="l"/>
              <a:pathLst>
                <a:path h="3479800" w="624571">
                  <a:moveTo>
                    <a:pt x="0" y="0"/>
                  </a:moveTo>
                  <a:lnTo>
                    <a:pt x="624571" y="0"/>
                  </a:lnTo>
                  <a:lnTo>
                    <a:pt x="62457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145AE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54770" y="9644680"/>
            <a:ext cx="264809" cy="264809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54770" y="9201150"/>
            <a:ext cx="264809" cy="264809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2027990" y="3405432"/>
            <a:ext cx="413810" cy="413810"/>
            <a:chOff x="0" y="0"/>
            <a:chExt cx="1708150" cy="170815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2027990" y="5369788"/>
            <a:ext cx="413810" cy="413810"/>
            <a:chOff x="0" y="0"/>
            <a:chExt cx="1708150" cy="170815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2027990" y="7334145"/>
            <a:ext cx="413810" cy="413810"/>
            <a:chOff x="0" y="0"/>
            <a:chExt cx="1708150" cy="17081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08150" cy="1708150"/>
            </a:xfrm>
            <a:custGeom>
              <a:avLst/>
              <a:gdLst/>
              <a:ahLst/>
              <a:cxnLst/>
              <a:rect r="r" b="b" t="t" l="l"/>
              <a:pathLst>
                <a:path h="1708150" w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DF36"/>
            </a:solidFill>
          </p:spPr>
        </p:sp>
      </p:grpSp>
      <p:sp>
        <p:nvSpPr>
          <p:cNvPr name="AutoShape 16" id="16"/>
          <p:cNvSpPr/>
          <p:nvPr/>
        </p:nvSpPr>
        <p:spPr>
          <a:xfrm rot="-5400000">
            <a:off x="11459622" y="2604091"/>
            <a:ext cx="1550547" cy="0"/>
          </a:xfrm>
          <a:prstGeom prst="line">
            <a:avLst/>
          </a:prstGeom>
          <a:ln cap="flat" w="47625">
            <a:solidFill>
              <a:srgbClr val="E9E9E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 rot="-5400000">
            <a:off x="11459622" y="4568447"/>
            <a:ext cx="1550547" cy="0"/>
          </a:xfrm>
          <a:prstGeom prst="line">
            <a:avLst/>
          </a:prstGeom>
          <a:ln cap="flat" w="47625">
            <a:solidFill>
              <a:srgbClr val="E9E9E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 rot="-5400000">
            <a:off x="11459622" y="6532803"/>
            <a:ext cx="1550547" cy="0"/>
          </a:xfrm>
          <a:prstGeom prst="line">
            <a:avLst/>
          </a:prstGeom>
          <a:ln cap="flat" w="47625">
            <a:solidFill>
              <a:srgbClr val="E9E9E9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2056391" y="4959658"/>
            <a:ext cx="6078647" cy="5327342"/>
          </a:xfrm>
          <a:custGeom>
            <a:avLst/>
            <a:gdLst/>
            <a:ahLst/>
            <a:cxnLst/>
            <a:rect r="r" b="b" t="t" l="l"/>
            <a:pathLst>
              <a:path h="5327342" w="6078647">
                <a:moveTo>
                  <a:pt x="0" y="0"/>
                </a:moveTo>
                <a:lnTo>
                  <a:pt x="6078647" y="0"/>
                </a:lnTo>
                <a:lnTo>
                  <a:pt x="6078647" y="5327342"/>
                </a:lnTo>
                <a:lnTo>
                  <a:pt x="0" y="5327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539" b="-54478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063636" y="1331319"/>
            <a:ext cx="7913393" cy="2502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82"/>
              </a:lnSpc>
            </a:pPr>
            <a:r>
              <a:rPr lang="en-US" sz="6614">
                <a:solidFill>
                  <a:srgbClr val="145AE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Product</a:t>
            </a:r>
          </a:p>
          <a:p>
            <a:pPr algn="l">
              <a:lnSpc>
                <a:spcPts val="6482"/>
              </a:lnSpc>
            </a:pPr>
            <a:r>
              <a:rPr lang="en-US" sz="6614">
                <a:solidFill>
                  <a:srgbClr val="145AE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Development</a:t>
            </a:r>
          </a:p>
          <a:p>
            <a:pPr algn="l">
              <a:lnSpc>
                <a:spcPts val="6482"/>
              </a:lnSpc>
            </a:pPr>
            <a:r>
              <a:rPr lang="en-US" sz="6614">
                <a:solidFill>
                  <a:srgbClr val="145AE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Timeline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740720" y="1412501"/>
            <a:ext cx="4402970" cy="303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6"/>
              </a:lnSpc>
            </a:pPr>
            <a:r>
              <a:rPr lang="en-US" sz="1811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Research and Planning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740720" y="1902902"/>
            <a:ext cx="4402970" cy="6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35"/>
              </a:lnSpc>
            </a:pPr>
            <a:r>
              <a:rPr lang="en-US" sz="131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Describe the products development</a:t>
            </a:r>
          </a:p>
          <a:p>
            <a:pPr algn="l">
              <a:lnSpc>
                <a:spcPts val="1835"/>
              </a:lnSpc>
            </a:pPr>
            <a:r>
              <a:rPr lang="en-US" sz="131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timeline phase by phase in detail</a:t>
            </a:r>
          </a:p>
          <a:p>
            <a:pPr algn="l">
              <a:lnSpc>
                <a:spcPts val="1835"/>
              </a:lnSpc>
            </a:pPr>
            <a:r>
              <a:rPr lang="en-US" sz="131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effective.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740720" y="3376857"/>
            <a:ext cx="4683671" cy="303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6"/>
              </a:lnSpc>
            </a:pPr>
            <a:r>
              <a:rPr lang="en-US" sz="1811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Promotion and Activation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740720" y="3867258"/>
            <a:ext cx="4154855" cy="6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35"/>
              </a:lnSpc>
            </a:pPr>
            <a:r>
              <a:rPr lang="en-US" sz="131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Describe the products development</a:t>
            </a:r>
          </a:p>
          <a:p>
            <a:pPr algn="l">
              <a:lnSpc>
                <a:spcPts val="1835"/>
              </a:lnSpc>
            </a:pPr>
            <a:r>
              <a:rPr lang="en-US" sz="131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timeline phase by phase in detail</a:t>
            </a:r>
          </a:p>
          <a:p>
            <a:pPr algn="l">
              <a:lnSpc>
                <a:spcPts val="1835"/>
              </a:lnSpc>
            </a:pPr>
            <a:r>
              <a:rPr lang="en-US" sz="131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effective.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740720" y="5341213"/>
            <a:ext cx="5001366" cy="303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6"/>
              </a:lnSpc>
            </a:pPr>
            <a:r>
              <a:rPr lang="en-US" sz="1811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Planning New Variety of Product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740720" y="5831614"/>
            <a:ext cx="3962212" cy="6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35"/>
              </a:lnSpc>
            </a:pPr>
            <a:r>
              <a:rPr lang="en-US" sz="131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Describe the products development</a:t>
            </a:r>
          </a:p>
          <a:p>
            <a:pPr algn="l">
              <a:lnSpc>
                <a:spcPts val="1835"/>
              </a:lnSpc>
            </a:pPr>
            <a:r>
              <a:rPr lang="en-US" sz="131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timeline phase by phase in detail</a:t>
            </a:r>
          </a:p>
          <a:p>
            <a:pPr algn="l">
              <a:lnSpc>
                <a:spcPts val="1835"/>
              </a:lnSpc>
            </a:pPr>
            <a:r>
              <a:rPr lang="en-US" sz="131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effective.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740720" y="7305570"/>
            <a:ext cx="5001366" cy="303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6"/>
              </a:lnSpc>
            </a:pPr>
            <a:r>
              <a:rPr lang="en-US" sz="1811">
                <a:solidFill>
                  <a:srgbClr val="145AE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Monitoring and Evaluation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740720" y="7795971"/>
            <a:ext cx="4683671" cy="682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35"/>
              </a:lnSpc>
            </a:pPr>
            <a:r>
              <a:rPr lang="en-US" sz="131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Describe the products development</a:t>
            </a:r>
          </a:p>
          <a:p>
            <a:pPr algn="l">
              <a:lnSpc>
                <a:spcPts val="1835"/>
              </a:lnSpc>
            </a:pPr>
            <a:r>
              <a:rPr lang="en-US" sz="131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timeline phase by phase in detail</a:t>
            </a:r>
          </a:p>
          <a:p>
            <a:pPr algn="l">
              <a:lnSpc>
                <a:spcPts val="1835"/>
              </a:lnSpc>
            </a:pPr>
            <a:r>
              <a:rPr lang="en-US" sz="1311">
                <a:solidFill>
                  <a:srgbClr val="444851"/>
                </a:solidFill>
                <a:latin typeface="Poppins Light"/>
                <a:ea typeface="Poppins Light"/>
                <a:cs typeface="Poppins Light"/>
                <a:sym typeface="Poppins Light"/>
              </a:rPr>
              <a:t>and effective. </a:t>
            </a:r>
          </a:p>
        </p:txBody>
      </p:sp>
      <p:sp>
        <p:nvSpPr>
          <p:cNvPr name="TextBox 29" id="29"/>
          <p:cNvSpPr txBox="true"/>
          <p:nvPr/>
        </p:nvSpPr>
        <p:spPr>
          <a:xfrm rot="-5406092">
            <a:off x="-738008" y="891451"/>
            <a:ext cx="2201738" cy="4195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8"/>
              </a:lnSpc>
            </a:pPr>
            <a:r>
              <a:rPr lang="en-US" sz="2527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Your Logo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503434" y="1494776"/>
            <a:ext cx="1426131" cy="373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6"/>
              </a:lnSpc>
            </a:pPr>
            <a:r>
              <a:rPr lang="en-US" sz="2955">
                <a:solidFill>
                  <a:srgbClr val="145AE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2022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503434" y="3459132"/>
            <a:ext cx="1426131" cy="373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6"/>
              </a:lnSpc>
            </a:pPr>
            <a:r>
              <a:rPr lang="en-US" sz="2955">
                <a:solidFill>
                  <a:srgbClr val="145AE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2023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503434" y="5423488"/>
            <a:ext cx="1426131" cy="373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6"/>
              </a:lnSpc>
            </a:pPr>
            <a:r>
              <a:rPr lang="en-US" sz="2955">
                <a:solidFill>
                  <a:srgbClr val="145AE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2024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503434" y="7374870"/>
            <a:ext cx="1426131" cy="373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6"/>
              </a:lnSpc>
            </a:pPr>
            <a:r>
              <a:rPr lang="en-US" sz="2955">
                <a:solidFill>
                  <a:srgbClr val="145AE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2025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DAGPVA7dtDQ</dc:identifier>
  <dcterms:modified xsi:type="dcterms:W3CDTF">2011-08-01T06:04:30Z</dcterms:modified>
  <cp:revision>1</cp:revision>
  <dc:title>This is where you Input your summary of what your purpose here or the problem and issue of what you want to solve.</dc:title>
</cp:coreProperties>
</file>