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
  </p:notes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Telegraf Bold" charset="1" panose="00000800000000000000"/>
      <p:regular r:id="rId13"/>
    </p:embeddedFont>
    <p:embeddedFont>
      <p:font typeface="Nourd Bold" charset="1" panose="00000800000000000000"/>
      <p:regular r:id="rId14"/>
    </p:embeddedFont>
    <p:embeddedFont>
      <p:font typeface="Telegraf"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notesMasters/notesMaster1.xml" Type="http://schemas.openxmlformats.org/officeDocument/2006/relationships/notesMaster"/><Relationship Id="rId16" Target="theme/theme2.xml" Type="http://schemas.openxmlformats.org/officeDocument/2006/relationships/theme"/><Relationship Id="rId17" Target="notesSlides/notesSlide1.xml" Type="http://schemas.openxmlformats.org/officeDocument/2006/relationships/notesSlide"/><Relationship Id="rId18" Target="notesSlides/notesSlide2.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notesSlides/notesSlide3.xml" Type="http://schemas.openxmlformats.org/officeDocument/2006/relationships/notesSlide"/><Relationship Id="rId21" Target="notesSlides/notesSlide4.xml" Type="http://schemas.openxmlformats.org/officeDocument/2006/relationships/notesSlide"/><Relationship Id="rId22" Target="notesSlides/notesSlide5.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Securing investment for your impact business requires a strategic approach that goes beyond just financials. Here are 20 tips to help you raise capital while maximizing your positive impact: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**Preparation is Key (Tips 1-5):**</a:t>
            </a:r>
          </a:p>
          <a:p>
            <a:r>
              <a:rPr lang="en-US"/>
              <a:t/>
            </a:r>
          </a:p>
          <a:p>
            <a:r>
              <a:rPr lang="en-US"/>
              <a:t>1. **Refine Your Pitch:** Craft a clear, concise, and impactful pitch that resonates with investors interested in social and environmental good.</a:t>
            </a:r>
          </a:p>
          <a:p>
            <a:r>
              <a:rPr lang="en-US"/>
              <a:t>2. **Know Your Numbers:**  Develop a robust financial model that showcases both profitability and impact creation. </a:t>
            </a:r>
          </a:p>
          <a:p>
            <a:r>
              <a:rPr lang="en-US"/>
              <a:t>3. **Market Validation:** Demonstrate market demand for your solution. Conduct surveys, gather pre-orders, or pilot test your product/service.</a:t>
            </a:r>
          </a:p>
          <a:p>
            <a:r>
              <a:rPr lang="en-US"/>
              <a:t>4. **Impact Measurement Framework:**  Define clear and measurable impact metrics specific to your business model.</a:t>
            </a:r>
          </a:p>
          <a:p>
            <a:r>
              <a:rPr lang="en-US"/>
              <a:t>5. **Team Expertise:**  Build a strong team with relevant experience and a deep understanding of your impact mission.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**Preparation is Key (Tips 1-5):**</a:t>
            </a:r>
          </a:p>
          <a:p>
            <a:r>
              <a:rPr lang="en-US"/>
              <a:t/>
            </a:r>
          </a:p>
          <a:p>
            <a:r>
              <a:rPr lang="en-US"/>
              <a:t>1. **Refine Your Pitch:** Craft a clear, concise, and impactful pitch that resonates with investors interested in social and environmental good.</a:t>
            </a:r>
          </a:p>
          <a:p>
            <a:r>
              <a:rPr lang="en-US"/>
              <a:t>2. **Know Your Numbers:**  Develop a robust financial model that showcases both profitability and impact creation. </a:t>
            </a:r>
          </a:p>
          <a:p>
            <a:r>
              <a:rPr lang="en-US"/>
              <a:t>3. **Market Validation:** Demonstrate market demand for your solution. Conduct surveys, gather pre-orders, or pilot test your product/service.</a:t>
            </a:r>
          </a:p>
          <a:p>
            <a:r>
              <a:rPr lang="en-US"/>
              <a:t>4. **Impact Measurement Framework:**  Define clear and measurable impact metrics specific to your business model.</a:t>
            </a:r>
          </a:p>
          <a:p>
            <a:r>
              <a:rPr lang="en-US"/>
              <a:t>5. **Team Expertise:**  Build a strong team with relevant experience and a deep understanding of your impact mission.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**Preparation is Key (Tips 1-5):**</a:t>
            </a:r>
          </a:p>
          <a:p>
            <a:r>
              <a:rPr lang="en-US"/>
              <a:t/>
            </a:r>
          </a:p>
          <a:p>
            <a:r>
              <a:rPr lang="en-US"/>
              <a:t>1. **Refine Your Pitch:** Craft a clear, concise, and impactful pitch that resonates with investors interested in social and environmental good.</a:t>
            </a:r>
          </a:p>
          <a:p>
            <a:r>
              <a:rPr lang="en-US"/>
              <a:t>2. **Know Your Numbers:**  Develop a robust financial model that showcases both profitability and impact creation. </a:t>
            </a:r>
          </a:p>
          <a:p>
            <a:r>
              <a:rPr lang="en-US"/>
              <a:t>3. **Market Validation:** Demonstrate market demand for your solution. Conduct surveys, gather pre-orders, or pilot test your product/service.</a:t>
            </a:r>
          </a:p>
          <a:p>
            <a:r>
              <a:rPr lang="en-US"/>
              <a:t>4. **Impact Measurement Framework:**  Define clear and measurable impact metrics specific to your business model.</a:t>
            </a:r>
          </a:p>
          <a:p>
            <a:r>
              <a:rPr lang="en-US"/>
              <a:t>5. **Team Expertise:**  Build a strong team with relevant experience and a deep understanding of your impact mission.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**Preparation is Key (Tips 1-5):**</a:t>
            </a:r>
          </a:p>
          <a:p>
            <a:r>
              <a:rPr lang="en-US"/>
              <a:t/>
            </a:r>
          </a:p>
          <a:p>
            <a:r>
              <a:rPr lang="en-US"/>
              <a:t>1. **Refine Your Pitch:** Craft a clear, concise, and impactful pitch that resonates with investors interested in social and environmental good.</a:t>
            </a:r>
          </a:p>
          <a:p>
            <a:r>
              <a:rPr lang="en-US"/>
              <a:t>2. **Know Your Numbers:**  Develop a robust financial model that showcases both profitability and impact creation. </a:t>
            </a:r>
          </a:p>
          <a:p>
            <a:r>
              <a:rPr lang="en-US"/>
              <a:t>3. **Market Validation:** Demonstrate market demand for your solution. Conduct surveys, gather pre-orders, or pilot test your product/service.</a:t>
            </a:r>
          </a:p>
          <a:p>
            <a:r>
              <a:rPr lang="en-US"/>
              <a:t>4. **Impact Measurement Framework:**  Define clear and measurable impact metrics specific to your business model.</a:t>
            </a:r>
          </a:p>
          <a:p>
            <a:r>
              <a:rPr lang="en-US"/>
              <a:t>5. **Team Expertise:**  Build a strong team with relevant experience and a deep understanding of your impact mission.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7.pn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7.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7.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39793" y="5038725"/>
            <a:ext cx="14008415" cy="4219575"/>
          </a:xfrm>
          <a:prstGeom prst="rect">
            <a:avLst/>
          </a:prstGeom>
        </p:spPr>
        <p:txBody>
          <a:bodyPr anchor="t" rtlCol="false" tIns="0" lIns="0" bIns="0" rIns="0">
            <a:spAutoFit/>
          </a:bodyPr>
          <a:lstStyle/>
          <a:p>
            <a:pPr algn="ctr">
              <a:lnSpc>
                <a:spcPts val="10800"/>
              </a:lnSpc>
            </a:pPr>
            <a:r>
              <a:rPr lang="en-US" sz="9000" b="true">
                <a:solidFill>
                  <a:srgbClr val="000000"/>
                </a:solidFill>
                <a:latin typeface="Telegraf Bold"/>
                <a:ea typeface="Telegraf Bold"/>
                <a:cs typeface="Telegraf Bold"/>
                <a:sym typeface="Telegraf Bold"/>
              </a:rPr>
              <a:t> </a:t>
            </a:r>
          </a:p>
          <a:p>
            <a:pPr algn="ctr">
              <a:lnSpc>
                <a:spcPts val="10800"/>
              </a:lnSpc>
            </a:pPr>
            <a:r>
              <a:rPr lang="en-US" b="true" sz="9000">
                <a:solidFill>
                  <a:srgbClr val="000000"/>
                </a:solidFill>
                <a:latin typeface="Telegraf Bold"/>
                <a:ea typeface="Telegraf Bold"/>
                <a:cs typeface="Telegraf Bold"/>
                <a:sym typeface="Telegraf Bold"/>
              </a:rPr>
              <a:t>for Raising Investment for Maximum Impact</a:t>
            </a:r>
          </a:p>
        </p:txBody>
      </p:sp>
      <p:sp>
        <p:nvSpPr>
          <p:cNvPr name="Freeform 3" id="3"/>
          <p:cNvSpPr/>
          <p:nvPr/>
        </p:nvSpPr>
        <p:spPr>
          <a:xfrm flipH="false" flipV="false" rot="0">
            <a:off x="6171963" y="2142330"/>
            <a:ext cx="5944073" cy="3343541"/>
          </a:xfrm>
          <a:custGeom>
            <a:avLst/>
            <a:gdLst/>
            <a:ahLst/>
            <a:cxnLst/>
            <a:rect r="r" b="b" t="t" l="l"/>
            <a:pathLst>
              <a:path h="3343541" w="5944073">
                <a:moveTo>
                  <a:pt x="0" y="0"/>
                </a:moveTo>
                <a:lnTo>
                  <a:pt x="5944074" y="0"/>
                </a:lnTo>
                <a:lnTo>
                  <a:pt x="5944074" y="3343541"/>
                </a:lnTo>
                <a:lnTo>
                  <a:pt x="0" y="33435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491169" y="342900"/>
            <a:ext cx="2457867" cy="1147852"/>
            <a:chOff x="0" y="0"/>
            <a:chExt cx="3277156" cy="1530469"/>
          </a:xfrm>
        </p:grpSpPr>
        <p:grpSp>
          <p:nvGrpSpPr>
            <p:cNvPr name="Group 5" id="5"/>
            <p:cNvGrpSpPr/>
            <p:nvPr/>
          </p:nvGrpSpPr>
          <p:grpSpPr>
            <a:xfrm rot="0">
              <a:off x="0" y="0"/>
              <a:ext cx="3277156" cy="1530469"/>
              <a:chOff x="0" y="0"/>
              <a:chExt cx="647340" cy="302315"/>
            </a:xfrm>
          </p:grpSpPr>
          <p:sp>
            <p:nvSpPr>
              <p:cNvPr name="Freeform 6" id="6"/>
              <p:cNvSpPr/>
              <p:nvPr/>
            </p:nvSpPr>
            <p:spPr>
              <a:xfrm flipH="false" flipV="false" rot="0">
                <a:off x="0" y="0"/>
                <a:ext cx="647340" cy="302315"/>
              </a:xfrm>
              <a:custGeom>
                <a:avLst/>
                <a:gdLst/>
                <a:ahLst/>
                <a:cxnLst/>
                <a:rect r="r" b="b" t="t" l="l"/>
                <a:pathLst>
                  <a:path h="302315" w="647340">
                    <a:moveTo>
                      <a:pt x="0" y="0"/>
                    </a:moveTo>
                    <a:lnTo>
                      <a:pt x="647340" y="0"/>
                    </a:lnTo>
                    <a:lnTo>
                      <a:pt x="647340" y="302315"/>
                    </a:lnTo>
                    <a:lnTo>
                      <a:pt x="0" y="302315"/>
                    </a:lnTo>
                    <a:close/>
                  </a:path>
                </a:pathLst>
              </a:custGeom>
              <a:solidFill>
                <a:srgbClr val="152636"/>
              </a:solidFill>
            </p:spPr>
          </p:sp>
          <p:sp>
            <p:nvSpPr>
              <p:cNvPr name="TextBox 7" id="7"/>
              <p:cNvSpPr txBox="true"/>
              <p:nvPr/>
            </p:nvSpPr>
            <p:spPr>
              <a:xfrm>
                <a:off x="0" y="-38100"/>
                <a:ext cx="647340" cy="340415"/>
              </a:xfrm>
              <a:prstGeom prst="rect">
                <a:avLst/>
              </a:prstGeom>
            </p:spPr>
            <p:txBody>
              <a:bodyPr anchor="ctr" rtlCol="false" tIns="37816" lIns="37816" bIns="37816" rIns="37816"/>
              <a:lstStyle/>
              <a:p>
                <a:pPr algn="ctr">
                  <a:lnSpc>
                    <a:spcPts val="2319"/>
                  </a:lnSpc>
                </a:pPr>
              </a:p>
            </p:txBody>
          </p:sp>
        </p:grpSp>
        <p:sp>
          <p:nvSpPr>
            <p:cNvPr name="Freeform 8" id="8"/>
            <p:cNvSpPr/>
            <p:nvPr/>
          </p:nvSpPr>
          <p:spPr>
            <a:xfrm flipH="false" flipV="false" rot="0">
              <a:off x="84695" y="801580"/>
              <a:ext cx="1428232" cy="551198"/>
            </a:xfrm>
            <a:custGeom>
              <a:avLst/>
              <a:gdLst/>
              <a:ahLst/>
              <a:cxnLst/>
              <a:rect r="r" b="b" t="t" l="l"/>
              <a:pathLst>
                <a:path h="551198" w="1428232">
                  <a:moveTo>
                    <a:pt x="0" y="0"/>
                  </a:moveTo>
                  <a:lnTo>
                    <a:pt x="1428232" y="0"/>
                  </a:lnTo>
                  <a:lnTo>
                    <a:pt x="1428232" y="551198"/>
                  </a:lnTo>
                  <a:lnTo>
                    <a:pt x="0" y="551198"/>
                  </a:lnTo>
                  <a:lnTo>
                    <a:pt x="0" y="0"/>
                  </a:lnTo>
                  <a:close/>
                </a:path>
              </a:pathLst>
            </a:custGeom>
            <a:blipFill>
              <a:blip r:embed="rId4">
                <a:extLst>
                  <a:ext uri="{96DAC541-7B7A-43D3-8B79-37D633B846F1}">
                    <asvg:svgBlip xmlns:asvg="http://schemas.microsoft.com/office/drawing/2016/SVG/main" r:embed="rId5"/>
                  </a:ext>
                </a:extLst>
              </a:blip>
              <a:stretch>
                <a:fillRect l="0" t="-137326" r="-10406" b="0"/>
              </a:stretch>
            </a:blipFill>
          </p:spPr>
        </p:sp>
        <p:sp>
          <p:nvSpPr>
            <p:cNvPr name="Freeform 9" id="9"/>
            <p:cNvSpPr/>
            <p:nvPr/>
          </p:nvSpPr>
          <p:spPr>
            <a:xfrm flipH="false" flipV="false" rot="0">
              <a:off x="274759" y="580599"/>
              <a:ext cx="395969" cy="233622"/>
            </a:xfrm>
            <a:custGeom>
              <a:avLst/>
              <a:gdLst/>
              <a:ahLst/>
              <a:cxnLst/>
              <a:rect r="r" b="b" t="t" l="l"/>
              <a:pathLst>
                <a:path h="233622" w="395969">
                  <a:moveTo>
                    <a:pt x="0" y="0"/>
                  </a:moveTo>
                  <a:lnTo>
                    <a:pt x="395970" y="0"/>
                  </a:lnTo>
                  <a:lnTo>
                    <a:pt x="395970" y="233621"/>
                  </a:lnTo>
                  <a:lnTo>
                    <a:pt x="0" y="2336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245042" y="295017"/>
              <a:ext cx="250838" cy="250838"/>
            </a:xfrm>
            <a:custGeom>
              <a:avLst/>
              <a:gdLst/>
              <a:ahLst/>
              <a:cxnLst/>
              <a:rect r="r" b="b" t="t" l="l"/>
              <a:pathLst>
                <a:path h="250838" w="250838">
                  <a:moveTo>
                    <a:pt x="0" y="0"/>
                  </a:moveTo>
                  <a:lnTo>
                    <a:pt x="250838" y="0"/>
                  </a:lnTo>
                  <a:lnTo>
                    <a:pt x="250838" y="250838"/>
                  </a:lnTo>
                  <a:lnTo>
                    <a:pt x="0" y="250838"/>
                  </a:lnTo>
                  <a:lnTo>
                    <a:pt x="0" y="0"/>
                  </a:lnTo>
                  <a:close/>
                </a:path>
              </a:pathLst>
            </a:custGeom>
            <a:blipFill>
              <a:blip r:embed="rId8"/>
              <a:stretch>
                <a:fillRect l="0" t="0" r="0" b="0"/>
              </a:stretch>
            </a:blipFill>
          </p:spPr>
        </p:sp>
        <p:sp>
          <p:nvSpPr>
            <p:cNvPr name="Freeform 11" id="11"/>
            <p:cNvSpPr/>
            <p:nvPr/>
          </p:nvSpPr>
          <p:spPr>
            <a:xfrm flipH="false" flipV="false" rot="0">
              <a:off x="586479" y="413089"/>
              <a:ext cx="570084" cy="401132"/>
            </a:xfrm>
            <a:custGeom>
              <a:avLst/>
              <a:gdLst/>
              <a:ahLst/>
              <a:cxnLst/>
              <a:rect r="r" b="b" t="t" l="l"/>
              <a:pathLst>
                <a:path h="401132" w="570084">
                  <a:moveTo>
                    <a:pt x="0" y="0"/>
                  </a:moveTo>
                  <a:lnTo>
                    <a:pt x="570084" y="0"/>
                  </a:lnTo>
                  <a:lnTo>
                    <a:pt x="570084" y="401131"/>
                  </a:lnTo>
                  <a:lnTo>
                    <a:pt x="0" y="40113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396558" y="482942"/>
              <a:ext cx="126822" cy="66265"/>
            </a:xfrm>
            <a:custGeom>
              <a:avLst/>
              <a:gdLst/>
              <a:ahLst/>
              <a:cxnLst/>
              <a:rect r="r" b="b" t="t" l="l"/>
              <a:pathLst>
                <a:path h="66265" w="126822">
                  <a:moveTo>
                    <a:pt x="0" y="0"/>
                  </a:moveTo>
                  <a:lnTo>
                    <a:pt x="126822" y="0"/>
                  </a:lnTo>
                  <a:lnTo>
                    <a:pt x="126822" y="66265"/>
                  </a:lnTo>
                  <a:lnTo>
                    <a:pt x="0" y="66265"/>
                  </a:lnTo>
                  <a:lnTo>
                    <a:pt x="0" y="0"/>
                  </a:lnTo>
                  <a:close/>
                </a:path>
              </a:pathLst>
            </a:custGeom>
            <a:blipFill>
              <a:blip r:embed="rId11"/>
              <a:stretch>
                <a:fillRect l="0" t="0" r="0" b="0"/>
              </a:stretch>
            </a:blipFill>
          </p:spPr>
        </p:sp>
        <p:sp>
          <p:nvSpPr>
            <p:cNvPr name="Freeform 13" id="13"/>
            <p:cNvSpPr/>
            <p:nvPr/>
          </p:nvSpPr>
          <p:spPr>
            <a:xfrm flipH="false" flipV="false" rot="0">
              <a:off x="1080504" y="756284"/>
              <a:ext cx="76059" cy="49248"/>
            </a:xfrm>
            <a:custGeom>
              <a:avLst/>
              <a:gdLst/>
              <a:ahLst/>
              <a:cxnLst/>
              <a:rect r="r" b="b" t="t" l="l"/>
              <a:pathLst>
                <a:path h="49248" w="76059">
                  <a:moveTo>
                    <a:pt x="0" y="0"/>
                  </a:moveTo>
                  <a:lnTo>
                    <a:pt x="76059" y="0"/>
                  </a:lnTo>
                  <a:lnTo>
                    <a:pt x="76059" y="49248"/>
                  </a:lnTo>
                  <a:lnTo>
                    <a:pt x="0" y="492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118533" y="752331"/>
              <a:ext cx="76059" cy="49248"/>
            </a:xfrm>
            <a:custGeom>
              <a:avLst/>
              <a:gdLst/>
              <a:ahLst/>
              <a:cxnLst/>
              <a:rect r="r" b="b" t="t" l="l"/>
              <a:pathLst>
                <a:path h="49248" w="76059">
                  <a:moveTo>
                    <a:pt x="0" y="0"/>
                  </a:moveTo>
                  <a:lnTo>
                    <a:pt x="76059" y="0"/>
                  </a:lnTo>
                  <a:lnTo>
                    <a:pt x="76059" y="49249"/>
                  </a:lnTo>
                  <a:lnTo>
                    <a:pt x="0" y="492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156563" y="752331"/>
              <a:ext cx="76059" cy="49248"/>
            </a:xfrm>
            <a:custGeom>
              <a:avLst/>
              <a:gdLst/>
              <a:ahLst/>
              <a:cxnLst/>
              <a:rect r="r" b="b" t="t" l="l"/>
              <a:pathLst>
                <a:path h="49248" w="76059">
                  <a:moveTo>
                    <a:pt x="0" y="0"/>
                  </a:moveTo>
                  <a:lnTo>
                    <a:pt x="76059" y="0"/>
                  </a:lnTo>
                  <a:lnTo>
                    <a:pt x="76059" y="49249"/>
                  </a:lnTo>
                  <a:lnTo>
                    <a:pt x="0" y="492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1194592" y="760236"/>
              <a:ext cx="63851" cy="41344"/>
            </a:xfrm>
            <a:custGeom>
              <a:avLst/>
              <a:gdLst/>
              <a:ahLst/>
              <a:cxnLst/>
              <a:rect r="r" b="b" t="t" l="l"/>
              <a:pathLst>
                <a:path h="41344" w="63851">
                  <a:moveTo>
                    <a:pt x="0" y="0"/>
                  </a:moveTo>
                  <a:lnTo>
                    <a:pt x="63852" y="0"/>
                  </a:lnTo>
                  <a:lnTo>
                    <a:pt x="63852" y="41344"/>
                  </a:lnTo>
                  <a:lnTo>
                    <a:pt x="0" y="413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015249" y="752331"/>
              <a:ext cx="76059" cy="49248"/>
            </a:xfrm>
            <a:custGeom>
              <a:avLst/>
              <a:gdLst/>
              <a:ahLst/>
              <a:cxnLst/>
              <a:rect r="r" b="b" t="t" l="l"/>
              <a:pathLst>
                <a:path h="49248" w="76059">
                  <a:moveTo>
                    <a:pt x="0" y="0"/>
                  </a:moveTo>
                  <a:lnTo>
                    <a:pt x="76059" y="0"/>
                  </a:lnTo>
                  <a:lnTo>
                    <a:pt x="76059" y="49249"/>
                  </a:lnTo>
                  <a:lnTo>
                    <a:pt x="0" y="492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210908" y="760236"/>
              <a:ext cx="63851" cy="41344"/>
            </a:xfrm>
            <a:custGeom>
              <a:avLst/>
              <a:gdLst/>
              <a:ahLst/>
              <a:cxnLst/>
              <a:rect r="r" b="b" t="t" l="l"/>
              <a:pathLst>
                <a:path h="41344" w="63851">
                  <a:moveTo>
                    <a:pt x="0" y="0"/>
                  </a:moveTo>
                  <a:lnTo>
                    <a:pt x="63851" y="0"/>
                  </a:lnTo>
                  <a:lnTo>
                    <a:pt x="63851" y="41344"/>
                  </a:lnTo>
                  <a:lnTo>
                    <a:pt x="0" y="413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0">
              <a:off x="270893" y="756284"/>
              <a:ext cx="63851" cy="41344"/>
            </a:xfrm>
            <a:custGeom>
              <a:avLst/>
              <a:gdLst/>
              <a:ahLst/>
              <a:cxnLst/>
              <a:rect r="r" b="b" t="t" l="l"/>
              <a:pathLst>
                <a:path h="41344" w="63851">
                  <a:moveTo>
                    <a:pt x="0" y="0"/>
                  </a:moveTo>
                  <a:lnTo>
                    <a:pt x="63851" y="0"/>
                  </a:lnTo>
                  <a:lnTo>
                    <a:pt x="63851" y="41343"/>
                  </a:lnTo>
                  <a:lnTo>
                    <a:pt x="0" y="413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AutoShape 20" id="20"/>
            <p:cNvSpPr/>
            <p:nvPr/>
          </p:nvSpPr>
          <p:spPr>
            <a:xfrm>
              <a:off x="1349785" y="289280"/>
              <a:ext cx="0" cy="576959"/>
            </a:xfrm>
            <a:prstGeom prst="line">
              <a:avLst/>
            </a:prstGeom>
            <a:ln cap="flat" w="51182">
              <a:solidFill>
                <a:srgbClr val="FFFFFF"/>
              </a:solidFill>
              <a:prstDash val="solid"/>
              <a:headEnd type="none" len="sm" w="sm"/>
              <a:tailEnd type="none" len="sm" w="sm"/>
            </a:ln>
          </p:spPr>
        </p:sp>
        <p:sp>
          <p:nvSpPr>
            <p:cNvPr name="AutoShape 21" id="21"/>
            <p:cNvSpPr/>
            <p:nvPr/>
          </p:nvSpPr>
          <p:spPr>
            <a:xfrm>
              <a:off x="1349785" y="830474"/>
              <a:ext cx="0" cy="576959"/>
            </a:xfrm>
            <a:prstGeom prst="line">
              <a:avLst/>
            </a:prstGeom>
            <a:ln cap="flat" w="51182">
              <a:solidFill>
                <a:srgbClr val="FFFFFF"/>
              </a:solidFill>
              <a:prstDash val="solid"/>
              <a:headEnd type="none" len="sm" w="sm"/>
              <a:tailEnd type="none" len="sm" w="sm"/>
            </a:ln>
          </p:spPr>
        </p:sp>
        <p:sp>
          <p:nvSpPr>
            <p:cNvPr name="TextBox 22" id="22"/>
            <p:cNvSpPr txBox="true"/>
            <p:nvPr/>
          </p:nvSpPr>
          <p:spPr>
            <a:xfrm rot="0">
              <a:off x="1460679" y="337518"/>
              <a:ext cx="1731782" cy="951670"/>
            </a:xfrm>
            <a:prstGeom prst="rect">
              <a:avLst/>
            </a:prstGeom>
          </p:spPr>
          <p:txBody>
            <a:bodyPr anchor="t" rtlCol="false" tIns="0" lIns="0" bIns="0" rIns="0">
              <a:spAutoFit/>
            </a:bodyPr>
            <a:lstStyle/>
            <a:p>
              <a:pPr algn="l">
                <a:lnSpc>
                  <a:spcPts val="1939"/>
                </a:lnSpc>
              </a:pPr>
              <a:r>
                <a:rPr lang="en-US" sz="1616">
                  <a:solidFill>
                    <a:srgbClr val="F7F7F7"/>
                  </a:solidFill>
                  <a:latin typeface="Nourd Bold"/>
                  <a:ea typeface="Nourd Bold"/>
                  <a:cs typeface="Nourd Bold"/>
                  <a:sym typeface="Nourd Bold"/>
                </a:rPr>
                <a:t>OUTLIER </a:t>
              </a:r>
              <a:r>
                <a:rPr lang="en-US" sz="1616">
                  <a:solidFill>
                    <a:srgbClr val="41AD3D"/>
                  </a:solidFill>
                  <a:latin typeface="Nourd Bold"/>
                  <a:ea typeface="Nourd Bold"/>
                  <a:cs typeface="Nourd Bold"/>
                  <a:sym typeface="Nourd Bold"/>
                </a:rPr>
                <a:t>VENTURE </a:t>
              </a:r>
              <a:r>
                <a:rPr lang="en-US" sz="1616">
                  <a:solidFill>
                    <a:srgbClr val="F6F6F5"/>
                  </a:solidFill>
                  <a:latin typeface="Nourd Bold"/>
                  <a:ea typeface="Nourd Bold"/>
                  <a:cs typeface="Nourd Bold"/>
                  <a:sym typeface="Nourd Bold"/>
                </a:rPr>
                <a:t>LAB</a:t>
              </a:r>
            </a:p>
          </p:txBody>
        </p:sp>
      </p:grpSp>
      <p:sp>
        <p:nvSpPr>
          <p:cNvPr name="TextBox 23" id="23"/>
          <p:cNvSpPr txBox="true"/>
          <p:nvPr/>
        </p:nvSpPr>
        <p:spPr>
          <a:xfrm rot="0">
            <a:off x="7190027" y="467701"/>
            <a:ext cx="3907947" cy="1045799"/>
          </a:xfrm>
          <a:prstGeom prst="rect">
            <a:avLst/>
          </a:prstGeom>
        </p:spPr>
        <p:txBody>
          <a:bodyPr anchor="t" rtlCol="false" tIns="0" lIns="0" bIns="0" rIns="0">
            <a:spAutoFit/>
          </a:bodyPr>
          <a:lstStyle/>
          <a:p>
            <a:pPr algn="ctr">
              <a:lnSpc>
                <a:spcPts val="7634"/>
              </a:lnSpc>
            </a:pPr>
            <a:r>
              <a:rPr lang="en-US" b="true" sz="6362">
                <a:solidFill>
                  <a:srgbClr val="000000"/>
                </a:solidFill>
                <a:latin typeface="Telegraf Bold"/>
                <a:ea typeface="Telegraf Bold"/>
                <a:cs typeface="Telegraf Bold"/>
                <a:sym typeface="Telegraf Bold"/>
              </a:rPr>
              <a:t>Here are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17066" y="3305416"/>
            <a:ext cx="7053022" cy="2102337"/>
          </a:xfrm>
          <a:prstGeom prst="rect">
            <a:avLst/>
          </a:prstGeom>
        </p:spPr>
        <p:txBody>
          <a:bodyPr anchor="t" rtlCol="false" tIns="0" lIns="0" bIns="0" rIns="0">
            <a:spAutoFit/>
          </a:bodyPr>
          <a:lstStyle/>
          <a:p>
            <a:pPr algn="just">
              <a:lnSpc>
                <a:spcPts val="5437"/>
              </a:lnSpc>
            </a:pPr>
            <a:r>
              <a:rPr lang="en-US" sz="4531" b="true">
                <a:solidFill>
                  <a:srgbClr val="000000"/>
                </a:solidFill>
                <a:latin typeface="Telegraf Bold"/>
                <a:ea typeface="Telegraf Bold"/>
                <a:cs typeface="Telegraf Bold"/>
                <a:sym typeface="Telegraf Bold"/>
              </a:rPr>
              <a:t> </a:t>
            </a:r>
          </a:p>
          <a:p>
            <a:pPr algn="just">
              <a:lnSpc>
                <a:spcPts val="5437"/>
              </a:lnSpc>
            </a:pPr>
            <a:r>
              <a:rPr lang="en-US" b="true" sz="4531">
                <a:solidFill>
                  <a:srgbClr val="000000"/>
                </a:solidFill>
                <a:latin typeface="Telegraf Bold"/>
                <a:ea typeface="Telegraf Bold"/>
                <a:cs typeface="Telegraf Bold"/>
                <a:sym typeface="Telegraf Bold"/>
              </a:rPr>
              <a:t>for Raising Investment for Maximum Impact</a:t>
            </a:r>
          </a:p>
        </p:txBody>
      </p:sp>
      <p:sp>
        <p:nvSpPr>
          <p:cNvPr name="Freeform 3" id="3"/>
          <p:cNvSpPr/>
          <p:nvPr/>
        </p:nvSpPr>
        <p:spPr>
          <a:xfrm flipH="false" flipV="false" rot="0">
            <a:off x="1717066" y="1901691"/>
            <a:ext cx="2992750" cy="1683422"/>
          </a:xfrm>
          <a:custGeom>
            <a:avLst/>
            <a:gdLst/>
            <a:ahLst/>
            <a:cxnLst/>
            <a:rect r="r" b="b" t="t" l="l"/>
            <a:pathLst>
              <a:path h="1683422" w="2992750">
                <a:moveTo>
                  <a:pt x="0" y="0"/>
                </a:moveTo>
                <a:lnTo>
                  <a:pt x="2992750" y="0"/>
                </a:lnTo>
                <a:lnTo>
                  <a:pt x="2992750" y="1683421"/>
                </a:lnTo>
                <a:lnTo>
                  <a:pt x="0" y="16834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717066" y="5722078"/>
            <a:ext cx="7315200" cy="36576"/>
          </a:xfrm>
          <a:custGeom>
            <a:avLst/>
            <a:gdLst/>
            <a:ahLst/>
            <a:cxnLst/>
            <a:rect r="r" b="b" t="t" l="l"/>
            <a:pathLst>
              <a:path h="36576" w="7315200">
                <a:moveTo>
                  <a:pt x="0" y="0"/>
                </a:moveTo>
                <a:lnTo>
                  <a:pt x="7315200" y="0"/>
                </a:lnTo>
                <a:lnTo>
                  <a:pt x="7315200" y="36576"/>
                </a:lnTo>
                <a:lnTo>
                  <a:pt x="0" y="365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717066" y="990600"/>
            <a:ext cx="1967591" cy="526278"/>
          </a:xfrm>
          <a:prstGeom prst="rect">
            <a:avLst/>
          </a:prstGeom>
        </p:spPr>
        <p:txBody>
          <a:bodyPr anchor="t" rtlCol="false" tIns="0" lIns="0" bIns="0" rIns="0">
            <a:spAutoFit/>
          </a:bodyPr>
          <a:lstStyle/>
          <a:p>
            <a:pPr algn="ctr">
              <a:lnSpc>
                <a:spcPts val="3843"/>
              </a:lnSpc>
            </a:pPr>
            <a:r>
              <a:rPr lang="en-US" b="true" sz="3203">
                <a:solidFill>
                  <a:srgbClr val="000000"/>
                </a:solidFill>
                <a:latin typeface="Telegraf Bold"/>
                <a:ea typeface="Telegraf Bold"/>
                <a:cs typeface="Telegraf Bold"/>
                <a:sym typeface="Telegraf Bold"/>
              </a:rPr>
              <a:t>Here are</a:t>
            </a:r>
          </a:p>
        </p:txBody>
      </p:sp>
      <p:sp>
        <p:nvSpPr>
          <p:cNvPr name="TextBox 6" id="6"/>
          <p:cNvSpPr txBox="true"/>
          <p:nvPr/>
        </p:nvSpPr>
        <p:spPr>
          <a:xfrm rot="0">
            <a:off x="1717066" y="6483880"/>
            <a:ext cx="14853868" cy="2261484"/>
          </a:xfrm>
          <a:prstGeom prst="rect">
            <a:avLst/>
          </a:prstGeom>
        </p:spPr>
        <p:txBody>
          <a:bodyPr anchor="t" rtlCol="false" tIns="0" lIns="0" bIns="0" rIns="0">
            <a:spAutoFit/>
          </a:bodyPr>
          <a:lstStyle/>
          <a:p>
            <a:pPr algn="just">
              <a:lnSpc>
                <a:spcPts val="4376"/>
              </a:lnSpc>
              <a:spcBef>
                <a:spcPct val="0"/>
              </a:spcBef>
            </a:pPr>
            <a:r>
              <a:rPr lang="en-US" b="true" sz="3647">
                <a:solidFill>
                  <a:srgbClr val="000000"/>
                </a:solidFill>
                <a:latin typeface="Telegraf Bold"/>
                <a:ea typeface="Telegraf Bold"/>
                <a:cs typeface="Telegraf Bold"/>
                <a:sym typeface="Telegraf Bold"/>
              </a:rPr>
              <a:t>Securing investment for your impact business requires a strategic approach that goes beyond just financials. Here are 20 tips to help you raise capital while maximizing your positive impact:</a:t>
            </a:r>
          </a:p>
        </p:txBody>
      </p:sp>
      <p:sp>
        <p:nvSpPr>
          <p:cNvPr name="TextBox 7" id="7"/>
          <p:cNvSpPr txBox="true"/>
          <p:nvPr/>
        </p:nvSpPr>
        <p:spPr>
          <a:xfrm rot="0">
            <a:off x="15684954" y="1796916"/>
            <a:ext cx="527148" cy="1663168"/>
          </a:xfrm>
          <a:prstGeom prst="rect">
            <a:avLst/>
          </a:prstGeom>
        </p:spPr>
        <p:txBody>
          <a:bodyPr anchor="t" rtlCol="false" tIns="0" lIns="0" bIns="0" rIns="0">
            <a:spAutoFit/>
          </a:bodyPr>
          <a:lstStyle/>
          <a:p>
            <a:pPr algn="just">
              <a:lnSpc>
                <a:spcPts val="12298"/>
              </a:lnSpc>
            </a:pPr>
            <a:r>
              <a:rPr lang="en-US" b="true" sz="10248">
                <a:solidFill>
                  <a:srgbClr val="000000"/>
                </a:solidFill>
                <a:latin typeface="Telegraf Bold"/>
                <a:ea typeface="Telegraf Bold"/>
                <a:cs typeface="Telegraf Bold"/>
                <a:sym typeface="Telegraf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282214"/>
            <a:ext cx="6475969" cy="6447637"/>
          </a:xfrm>
          <a:custGeom>
            <a:avLst/>
            <a:gdLst/>
            <a:ahLst/>
            <a:cxnLst/>
            <a:rect r="r" b="b" t="t" l="l"/>
            <a:pathLst>
              <a:path h="6447637" w="6475969">
                <a:moveTo>
                  <a:pt x="0" y="0"/>
                </a:moveTo>
                <a:lnTo>
                  <a:pt x="6475969" y="0"/>
                </a:lnTo>
                <a:lnTo>
                  <a:pt x="6475969" y="6447637"/>
                </a:lnTo>
                <a:lnTo>
                  <a:pt x="0" y="6447637"/>
                </a:lnTo>
                <a:lnTo>
                  <a:pt x="0" y="0"/>
                </a:lnTo>
                <a:close/>
              </a:path>
            </a:pathLst>
          </a:custGeom>
          <a:blipFill>
            <a:blip r:embed="rId3"/>
            <a:stretch>
              <a:fillRect l="0" t="0" r="0" b="0"/>
            </a:stretch>
          </a:blipFill>
        </p:spPr>
      </p:sp>
      <p:grpSp>
        <p:nvGrpSpPr>
          <p:cNvPr name="Group 3" id="3"/>
          <p:cNvGrpSpPr/>
          <p:nvPr/>
        </p:nvGrpSpPr>
        <p:grpSpPr>
          <a:xfrm rot="0">
            <a:off x="-529158" y="4368215"/>
            <a:ext cx="6148756" cy="6148732"/>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6351" t="0" r="-23647" b="0"/>
              </a:stretch>
            </a:blipFill>
          </p:spPr>
        </p:sp>
      </p:grpSp>
      <p:sp>
        <p:nvSpPr>
          <p:cNvPr name="TextBox 5" id="5"/>
          <p:cNvSpPr txBox="true"/>
          <p:nvPr/>
        </p:nvSpPr>
        <p:spPr>
          <a:xfrm rot="0">
            <a:off x="4446820" y="1971516"/>
            <a:ext cx="5104735" cy="1023041"/>
          </a:xfrm>
          <a:prstGeom prst="rect">
            <a:avLst/>
          </a:prstGeom>
        </p:spPr>
        <p:txBody>
          <a:bodyPr anchor="t" rtlCol="false" tIns="0" lIns="0" bIns="0" rIns="0">
            <a:spAutoFit/>
          </a:bodyPr>
          <a:lstStyle/>
          <a:p>
            <a:pPr algn="l">
              <a:lnSpc>
                <a:spcPts val="7855"/>
              </a:lnSpc>
            </a:pPr>
            <a:r>
              <a:rPr lang="en-US" b="true" sz="5611">
                <a:solidFill>
                  <a:srgbClr val="508746"/>
                </a:solidFill>
                <a:latin typeface="Telegraf Bold"/>
                <a:ea typeface="Telegraf Bold"/>
                <a:cs typeface="Telegraf Bold"/>
                <a:sym typeface="Telegraf Bold"/>
              </a:rPr>
              <a:t>P</a:t>
            </a:r>
            <a:r>
              <a:rPr lang="en-US" sz="5611">
                <a:solidFill>
                  <a:srgbClr val="508746"/>
                </a:solidFill>
                <a:latin typeface="Telegraf"/>
                <a:ea typeface="Telegraf"/>
                <a:cs typeface="Telegraf"/>
                <a:sym typeface="Telegraf"/>
              </a:rPr>
              <a:t>reparation</a:t>
            </a:r>
          </a:p>
        </p:txBody>
      </p:sp>
      <p:sp>
        <p:nvSpPr>
          <p:cNvPr name="TextBox 6" id="6"/>
          <p:cNvSpPr txBox="true"/>
          <p:nvPr/>
        </p:nvSpPr>
        <p:spPr>
          <a:xfrm rot="0">
            <a:off x="5923898" y="3770970"/>
            <a:ext cx="5104735" cy="1023041"/>
          </a:xfrm>
          <a:prstGeom prst="rect">
            <a:avLst/>
          </a:prstGeom>
        </p:spPr>
        <p:txBody>
          <a:bodyPr anchor="t" rtlCol="false" tIns="0" lIns="0" bIns="0" rIns="0">
            <a:spAutoFit/>
          </a:bodyPr>
          <a:lstStyle/>
          <a:p>
            <a:pPr algn="l">
              <a:lnSpc>
                <a:spcPts val="7855"/>
              </a:lnSpc>
            </a:pPr>
            <a:r>
              <a:rPr lang="en-US" b="true" sz="5611">
                <a:solidFill>
                  <a:srgbClr val="508746"/>
                </a:solidFill>
                <a:latin typeface="Telegraf Bold"/>
                <a:ea typeface="Telegraf Bold"/>
                <a:cs typeface="Telegraf Bold"/>
                <a:sym typeface="Telegraf Bold"/>
              </a:rPr>
              <a:t>I</a:t>
            </a:r>
            <a:r>
              <a:rPr lang="en-US" sz="5611">
                <a:solidFill>
                  <a:srgbClr val="508746"/>
                </a:solidFill>
                <a:latin typeface="Telegraf"/>
                <a:ea typeface="Telegraf"/>
                <a:cs typeface="Telegraf"/>
                <a:sym typeface="Telegraf"/>
              </a:rPr>
              <a:t>s</a:t>
            </a:r>
          </a:p>
        </p:txBody>
      </p:sp>
      <p:sp>
        <p:nvSpPr>
          <p:cNvPr name="Freeform 7" id="7"/>
          <p:cNvSpPr/>
          <p:nvPr/>
        </p:nvSpPr>
        <p:spPr>
          <a:xfrm flipH="false" flipV="false" rot="0">
            <a:off x="6204600" y="-4096428"/>
            <a:ext cx="11054700" cy="11054700"/>
          </a:xfrm>
          <a:custGeom>
            <a:avLst/>
            <a:gdLst/>
            <a:ahLst/>
            <a:cxnLst/>
            <a:rect r="r" b="b" t="t" l="l"/>
            <a:pathLst>
              <a:path h="11054700" w="11054700">
                <a:moveTo>
                  <a:pt x="0" y="0"/>
                </a:moveTo>
                <a:lnTo>
                  <a:pt x="11054700" y="0"/>
                </a:lnTo>
                <a:lnTo>
                  <a:pt x="11054700" y="11054700"/>
                </a:lnTo>
                <a:lnTo>
                  <a:pt x="0" y="11054700"/>
                </a:lnTo>
                <a:lnTo>
                  <a:pt x="0" y="0"/>
                </a:lnTo>
                <a:close/>
              </a:path>
            </a:pathLst>
          </a:custGeom>
          <a:blipFill>
            <a:blip r:embed="rId5">
              <a:alphaModFix amt="80000"/>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9866016" y="-59813"/>
            <a:ext cx="10988304" cy="10406625"/>
            <a:chOff x="0" y="0"/>
            <a:chExt cx="2894039" cy="2740840"/>
          </a:xfrm>
        </p:grpSpPr>
        <p:sp>
          <p:nvSpPr>
            <p:cNvPr name="Freeform 9" id="9"/>
            <p:cNvSpPr/>
            <p:nvPr/>
          </p:nvSpPr>
          <p:spPr>
            <a:xfrm flipH="false" flipV="false" rot="0">
              <a:off x="0" y="0"/>
              <a:ext cx="2894039" cy="2740840"/>
            </a:xfrm>
            <a:custGeom>
              <a:avLst/>
              <a:gdLst/>
              <a:ahLst/>
              <a:cxnLst/>
              <a:rect r="r" b="b" t="t" l="l"/>
              <a:pathLst>
                <a:path h="2740840" w="2894039">
                  <a:moveTo>
                    <a:pt x="0" y="0"/>
                  </a:moveTo>
                  <a:lnTo>
                    <a:pt x="2894039" y="0"/>
                  </a:lnTo>
                  <a:lnTo>
                    <a:pt x="2894039" y="2740840"/>
                  </a:lnTo>
                  <a:lnTo>
                    <a:pt x="0" y="2740840"/>
                  </a:lnTo>
                  <a:close/>
                </a:path>
              </a:pathLst>
            </a:custGeom>
            <a:solidFill>
              <a:srgbClr val="FFFFFF"/>
            </a:solidFill>
          </p:spPr>
        </p:sp>
        <p:sp>
          <p:nvSpPr>
            <p:cNvPr name="TextBox 10" id="10"/>
            <p:cNvSpPr txBox="true"/>
            <p:nvPr/>
          </p:nvSpPr>
          <p:spPr>
            <a:xfrm>
              <a:off x="0" y="-85725"/>
              <a:ext cx="2894039" cy="2826565"/>
            </a:xfrm>
            <a:prstGeom prst="rect">
              <a:avLst/>
            </a:prstGeom>
          </p:spPr>
          <p:txBody>
            <a:bodyPr anchor="ctr" rtlCol="false" tIns="50800" lIns="50800" bIns="50800" rIns="50800"/>
            <a:lstStyle/>
            <a:p>
              <a:pPr algn="ctr">
                <a:lnSpc>
                  <a:spcPts val="3461"/>
                </a:lnSpc>
              </a:pPr>
            </a:p>
          </p:txBody>
        </p:sp>
      </p:grpSp>
      <p:sp>
        <p:nvSpPr>
          <p:cNvPr name="TextBox 11" id="11"/>
          <p:cNvSpPr txBox="true"/>
          <p:nvPr/>
        </p:nvSpPr>
        <p:spPr>
          <a:xfrm rot="0">
            <a:off x="7400976" y="5570423"/>
            <a:ext cx="5104735" cy="1023041"/>
          </a:xfrm>
          <a:prstGeom prst="rect">
            <a:avLst/>
          </a:prstGeom>
        </p:spPr>
        <p:txBody>
          <a:bodyPr anchor="t" rtlCol="false" tIns="0" lIns="0" bIns="0" rIns="0">
            <a:spAutoFit/>
          </a:bodyPr>
          <a:lstStyle/>
          <a:p>
            <a:pPr algn="l">
              <a:lnSpc>
                <a:spcPts val="7855"/>
              </a:lnSpc>
            </a:pPr>
            <a:r>
              <a:rPr lang="en-US" b="true" sz="5611">
                <a:solidFill>
                  <a:srgbClr val="508746"/>
                </a:solidFill>
                <a:latin typeface="Telegraf Bold"/>
                <a:ea typeface="Telegraf Bold"/>
                <a:cs typeface="Telegraf Bold"/>
                <a:sym typeface="Telegraf Bold"/>
              </a:rPr>
              <a:t>K</a:t>
            </a:r>
            <a:r>
              <a:rPr lang="en-US" sz="5611">
                <a:solidFill>
                  <a:srgbClr val="508746"/>
                </a:solidFill>
                <a:latin typeface="Telegraf"/>
                <a:ea typeface="Telegraf"/>
                <a:cs typeface="Telegraf"/>
                <a:sym typeface="Telegraf"/>
              </a:rPr>
              <a:t>ey</a:t>
            </a:r>
          </a:p>
        </p:txBody>
      </p:sp>
      <p:sp>
        <p:nvSpPr>
          <p:cNvPr name="TextBox 12" id="12"/>
          <p:cNvSpPr txBox="true"/>
          <p:nvPr/>
        </p:nvSpPr>
        <p:spPr>
          <a:xfrm rot="0">
            <a:off x="10554867" y="790847"/>
            <a:ext cx="6352432" cy="8769615"/>
          </a:xfrm>
          <a:prstGeom prst="rect">
            <a:avLst/>
          </a:prstGeom>
        </p:spPr>
        <p:txBody>
          <a:bodyPr anchor="t" rtlCol="false" tIns="0" lIns="0" bIns="0" rIns="0">
            <a:spAutoFit/>
          </a:bodyPr>
          <a:lstStyle/>
          <a:p>
            <a:pPr algn="just">
              <a:lnSpc>
                <a:spcPts val="3835"/>
              </a:lnSpc>
              <a:spcBef>
                <a:spcPct val="0"/>
              </a:spcBef>
            </a:pPr>
            <a:r>
              <a:rPr lang="en-US" sz="2739">
                <a:solidFill>
                  <a:srgbClr val="000000"/>
                </a:solidFill>
                <a:latin typeface="Telegraf"/>
                <a:ea typeface="Telegraf"/>
                <a:cs typeface="Telegraf"/>
                <a:sym typeface="Telegraf"/>
              </a:rPr>
              <a:t>1. </a:t>
            </a:r>
            <a:r>
              <a:rPr lang="en-US" sz="2739">
                <a:solidFill>
                  <a:srgbClr val="000000"/>
                </a:solidFill>
                <a:latin typeface="Telegraf"/>
                <a:ea typeface="Telegraf"/>
                <a:cs typeface="Telegraf"/>
                <a:sym typeface="Telegraf"/>
              </a:rPr>
              <a:t>Refine Your Pitch: Craft a clear, concise, and impactful pitch that resonates with investors interested in social and environmental good.</a:t>
            </a:r>
          </a:p>
          <a:p>
            <a:pPr algn="just">
              <a:lnSpc>
                <a:spcPts val="3835"/>
              </a:lnSpc>
              <a:spcBef>
                <a:spcPct val="0"/>
              </a:spcBef>
            </a:pPr>
            <a:r>
              <a:rPr lang="en-US" sz="2739">
                <a:solidFill>
                  <a:srgbClr val="000000"/>
                </a:solidFill>
                <a:latin typeface="Telegraf"/>
                <a:ea typeface="Telegraf"/>
                <a:cs typeface="Telegraf"/>
                <a:sym typeface="Telegraf"/>
              </a:rPr>
              <a:t>2. </a:t>
            </a:r>
            <a:r>
              <a:rPr lang="en-US" sz="2739">
                <a:solidFill>
                  <a:srgbClr val="000000"/>
                </a:solidFill>
                <a:latin typeface="Telegraf"/>
                <a:ea typeface="Telegraf"/>
                <a:cs typeface="Telegraf"/>
                <a:sym typeface="Telegraf"/>
              </a:rPr>
              <a:t>Know Your Numbers:  Develop a robust financial model that showcases both profitability and impact creation. </a:t>
            </a:r>
          </a:p>
          <a:p>
            <a:pPr algn="just">
              <a:lnSpc>
                <a:spcPts val="3835"/>
              </a:lnSpc>
              <a:spcBef>
                <a:spcPct val="0"/>
              </a:spcBef>
            </a:pPr>
            <a:r>
              <a:rPr lang="en-US" sz="2739">
                <a:solidFill>
                  <a:srgbClr val="000000"/>
                </a:solidFill>
                <a:latin typeface="Telegraf"/>
                <a:ea typeface="Telegraf"/>
                <a:cs typeface="Telegraf"/>
                <a:sym typeface="Telegraf"/>
              </a:rPr>
              <a:t>3. Market Validation: Demonstrate market demand for your solution. Conduct surveys, gather pre-orders, or pilot test your product/service.</a:t>
            </a:r>
          </a:p>
          <a:p>
            <a:pPr algn="just">
              <a:lnSpc>
                <a:spcPts val="3835"/>
              </a:lnSpc>
              <a:spcBef>
                <a:spcPct val="0"/>
              </a:spcBef>
            </a:pPr>
            <a:r>
              <a:rPr lang="en-US" sz="2739">
                <a:solidFill>
                  <a:srgbClr val="000000"/>
                </a:solidFill>
                <a:latin typeface="Telegraf"/>
                <a:ea typeface="Telegraf"/>
                <a:cs typeface="Telegraf"/>
                <a:sym typeface="Telegraf"/>
              </a:rPr>
              <a:t>4. Impact Measurement Framework:  Define clear and measurable impact metrics specific to your business model.</a:t>
            </a:r>
          </a:p>
          <a:p>
            <a:pPr algn="just">
              <a:lnSpc>
                <a:spcPts val="3835"/>
              </a:lnSpc>
              <a:spcBef>
                <a:spcPct val="0"/>
              </a:spcBef>
            </a:pPr>
            <a:r>
              <a:rPr lang="en-US" sz="2739">
                <a:solidFill>
                  <a:srgbClr val="000000"/>
                </a:solidFill>
                <a:latin typeface="Telegraf"/>
                <a:ea typeface="Telegraf"/>
                <a:cs typeface="Telegraf"/>
                <a:sym typeface="Telegraf"/>
              </a:rPr>
              <a:t>5. Team Expertise:  Build a strong team with relevant experience and a deep understanding of your impact mission.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282214"/>
            <a:ext cx="6475969" cy="6447637"/>
          </a:xfrm>
          <a:custGeom>
            <a:avLst/>
            <a:gdLst/>
            <a:ahLst/>
            <a:cxnLst/>
            <a:rect r="r" b="b" t="t" l="l"/>
            <a:pathLst>
              <a:path h="6447637" w="6475969">
                <a:moveTo>
                  <a:pt x="0" y="0"/>
                </a:moveTo>
                <a:lnTo>
                  <a:pt x="6475969" y="0"/>
                </a:lnTo>
                <a:lnTo>
                  <a:pt x="6475969" y="6447637"/>
                </a:lnTo>
                <a:lnTo>
                  <a:pt x="0" y="6447637"/>
                </a:lnTo>
                <a:lnTo>
                  <a:pt x="0" y="0"/>
                </a:lnTo>
                <a:close/>
              </a:path>
            </a:pathLst>
          </a:custGeom>
          <a:blipFill>
            <a:blip r:embed="rId3"/>
            <a:stretch>
              <a:fillRect l="0" t="0" r="0" b="0"/>
            </a:stretch>
          </a:blipFill>
        </p:spPr>
      </p:sp>
      <p:sp>
        <p:nvSpPr>
          <p:cNvPr name="TextBox 3" id="3"/>
          <p:cNvSpPr txBox="true"/>
          <p:nvPr/>
        </p:nvSpPr>
        <p:spPr>
          <a:xfrm rot="0">
            <a:off x="4446820" y="1474458"/>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Target</a:t>
            </a:r>
          </a:p>
          <a:p>
            <a:pPr algn="l">
              <a:lnSpc>
                <a:spcPts val="7855"/>
              </a:lnSpc>
            </a:pPr>
          </a:p>
        </p:txBody>
      </p:sp>
      <p:sp>
        <p:nvSpPr>
          <p:cNvPr name="TextBox 4" id="4"/>
          <p:cNvSpPr txBox="true"/>
          <p:nvPr/>
        </p:nvSpPr>
        <p:spPr>
          <a:xfrm rot="0">
            <a:off x="5923898" y="3273911"/>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Right</a:t>
            </a:r>
          </a:p>
          <a:p>
            <a:pPr algn="l">
              <a:lnSpc>
                <a:spcPts val="7855"/>
              </a:lnSpc>
            </a:pPr>
          </a:p>
        </p:txBody>
      </p:sp>
      <p:sp>
        <p:nvSpPr>
          <p:cNvPr name="Freeform 5" id="5"/>
          <p:cNvSpPr/>
          <p:nvPr/>
        </p:nvSpPr>
        <p:spPr>
          <a:xfrm flipH="false" flipV="false" rot="0">
            <a:off x="6204600" y="-4096428"/>
            <a:ext cx="11054700" cy="11054700"/>
          </a:xfrm>
          <a:custGeom>
            <a:avLst/>
            <a:gdLst/>
            <a:ahLst/>
            <a:cxnLst/>
            <a:rect r="r" b="b" t="t" l="l"/>
            <a:pathLst>
              <a:path h="11054700" w="11054700">
                <a:moveTo>
                  <a:pt x="0" y="0"/>
                </a:moveTo>
                <a:lnTo>
                  <a:pt x="11054700" y="0"/>
                </a:lnTo>
                <a:lnTo>
                  <a:pt x="11054700" y="11054700"/>
                </a:lnTo>
                <a:lnTo>
                  <a:pt x="0" y="11054700"/>
                </a:lnTo>
                <a:lnTo>
                  <a:pt x="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9866016" y="-59813"/>
            <a:ext cx="10988304" cy="10406625"/>
            <a:chOff x="0" y="0"/>
            <a:chExt cx="2894039" cy="2740840"/>
          </a:xfrm>
        </p:grpSpPr>
        <p:sp>
          <p:nvSpPr>
            <p:cNvPr name="Freeform 7" id="7"/>
            <p:cNvSpPr/>
            <p:nvPr/>
          </p:nvSpPr>
          <p:spPr>
            <a:xfrm flipH="false" flipV="false" rot="0">
              <a:off x="0" y="0"/>
              <a:ext cx="2894039" cy="2740840"/>
            </a:xfrm>
            <a:custGeom>
              <a:avLst/>
              <a:gdLst/>
              <a:ahLst/>
              <a:cxnLst/>
              <a:rect r="r" b="b" t="t" l="l"/>
              <a:pathLst>
                <a:path h="2740840" w="2894039">
                  <a:moveTo>
                    <a:pt x="0" y="0"/>
                  </a:moveTo>
                  <a:lnTo>
                    <a:pt x="2894039" y="0"/>
                  </a:lnTo>
                  <a:lnTo>
                    <a:pt x="2894039" y="2740840"/>
                  </a:lnTo>
                  <a:lnTo>
                    <a:pt x="0" y="2740840"/>
                  </a:lnTo>
                  <a:close/>
                </a:path>
              </a:pathLst>
            </a:custGeom>
            <a:solidFill>
              <a:srgbClr val="FFFFFF"/>
            </a:solidFill>
          </p:spPr>
        </p:sp>
        <p:sp>
          <p:nvSpPr>
            <p:cNvPr name="TextBox 8" id="8"/>
            <p:cNvSpPr txBox="true"/>
            <p:nvPr/>
          </p:nvSpPr>
          <p:spPr>
            <a:xfrm>
              <a:off x="0" y="-85725"/>
              <a:ext cx="2894039" cy="2826565"/>
            </a:xfrm>
            <a:prstGeom prst="rect">
              <a:avLst/>
            </a:prstGeom>
          </p:spPr>
          <p:txBody>
            <a:bodyPr anchor="ctr" rtlCol="false" tIns="50800" lIns="50800" bIns="50800" rIns="50800"/>
            <a:lstStyle/>
            <a:p>
              <a:pPr algn="ctr">
                <a:lnSpc>
                  <a:spcPts val="3461"/>
                </a:lnSpc>
              </a:pPr>
            </a:p>
          </p:txBody>
        </p:sp>
      </p:grpSp>
      <p:sp>
        <p:nvSpPr>
          <p:cNvPr name="TextBox 9" id="9"/>
          <p:cNvSpPr txBox="true"/>
          <p:nvPr/>
        </p:nvSpPr>
        <p:spPr>
          <a:xfrm rot="0">
            <a:off x="6204600" y="5051829"/>
            <a:ext cx="5104735" cy="1023041"/>
          </a:xfrm>
          <a:prstGeom prst="rect">
            <a:avLst/>
          </a:prstGeom>
        </p:spPr>
        <p:txBody>
          <a:bodyPr anchor="t" rtlCol="false" tIns="0" lIns="0" bIns="0" rIns="0">
            <a:spAutoFit/>
          </a:bodyPr>
          <a:lstStyle/>
          <a:p>
            <a:pPr algn="l">
              <a:lnSpc>
                <a:spcPts val="7855"/>
              </a:lnSpc>
            </a:pPr>
            <a:r>
              <a:rPr lang="en-US" b="true" sz="5611">
                <a:solidFill>
                  <a:srgbClr val="508746"/>
                </a:solidFill>
                <a:latin typeface="Telegraf Bold"/>
                <a:ea typeface="Telegraf Bold"/>
                <a:cs typeface="Telegraf Bold"/>
                <a:sym typeface="Telegraf Bold"/>
              </a:rPr>
              <a:t>Investors</a:t>
            </a:r>
          </a:p>
        </p:txBody>
      </p:sp>
      <p:sp>
        <p:nvSpPr>
          <p:cNvPr name="TextBox 10" id="10"/>
          <p:cNvSpPr txBox="true"/>
          <p:nvPr/>
        </p:nvSpPr>
        <p:spPr>
          <a:xfrm rot="0">
            <a:off x="10444861" y="304167"/>
            <a:ext cx="7415828" cy="10226940"/>
          </a:xfrm>
          <a:prstGeom prst="rect">
            <a:avLst/>
          </a:prstGeom>
        </p:spPr>
        <p:txBody>
          <a:bodyPr anchor="t" rtlCol="false" tIns="0" lIns="0" bIns="0" rIns="0">
            <a:spAutoFit/>
          </a:bodyPr>
          <a:lstStyle/>
          <a:p>
            <a:pPr algn="just">
              <a:lnSpc>
                <a:spcPts val="3835"/>
              </a:lnSpc>
            </a:pPr>
            <a:r>
              <a:rPr lang="en-US" sz="2739">
                <a:solidFill>
                  <a:srgbClr val="000000"/>
                </a:solidFill>
                <a:latin typeface="Telegraf"/>
                <a:ea typeface="Telegraf"/>
                <a:cs typeface="Telegraf"/>
                <a:sym typeface="Telegraf"/>
              </a:rPr>
              <a:t>6. Impact Investors: Research angel investors, venture capitalists, and impact funds with a focus on your industry and impact area.</a:t>
            </a:r>
          </a:p>
          <a:p>
            <a:pPr algn="just">
              <a:lnSpc>
                <a:spcPts val="3835"/>
              </a:lnSpc>
            </a:pPr>
            <a:r>
              <a:rPr lang="en-US" sz="2739">
                <a:solidFill>
                  <a:srgbClr val="000000"/>
                </a:solidFill>
                <a:latin typeface="Telegraf"/>
                <a:ea typeface="Telegraf"/>
                <a:cs typeface="Telegraf"/>
                <a:sym typeface="Telegraf"/>
              </a:rPr>
              <a:t>7. Strategic Partnerships: Identify corporations seeking impact investments that align with their sustainability or social responsibility goals.</a:t>
            </a:r>
          </a:p>
          <a:p>
            <a:pPr algn="just">
              <a:lnSpc>
                <a:spcPts val="3835"/>
              </a:lnSpc>
            </a:pPr>
            <a:r>
              <a:rPr lang="en-US" sz="2739">
                <a:solidFill>
                  <a:srgbClr val="000000"/>
                </a:solidFill>
                <a:latin typeface="Telegraf"/>
                <a:ea typeface="Telegraf"/>
                <a:cs typeface="Telegraf"/>
                <a:sym typeface="Telegraf"/>
              </a:rPr>
              <a:t>8. Grant Opportunities: Explore government grants and philanthropic funding that support businesses tackling social or environmental challenges.</a:t>
            </a:r>
          </a:p>
          <a:p>
            <a:pPr algn="just">
              <a:lnSpc>
                <a:spcPts val="3835"/>
              </a:lnSpc>
            </a:pPr>
            <a:r>
              <a:rPr lang="en-US" sz="2739">
                <a:solidFill>
                  <a:srgbClr val="000000"/>
                </a:solidFill>
                <a:latin typeface="Telegraf"/>
                <a:ea typeface="Telegraf"/>
                <a:cs typeface="Telegraf"/>
                <a:sym typeface="Telegraf"/>
              </a:rPr>
              <a:t>9. Crowdfunding Platforms: Consider crowdfunding platforms specializing in impact ventures to raise capital from a broader audience.</a:t>
            </a:r>
          </a:p>
          <a:p>
            <a:pPr algn="just">
              <a:lnSpc>
                <a:spcPts val="3835"/>
              </a:lnSpc>
            </a:pPr>
            <a:r>
              <a:rPr lang="en-US" sz="2739">
                <a:solidFill>
                  <a:srgbClr val="000000"/>
                </a:solidFill>
                <a:latin typeface="Telegraf"/>
                <a:ea typeface="Telegraf"/>
                <a:cs typeface="Telegraf"/>
                <a:sym typeface="Telegraf"/>
              </a:rPr>
              <a:t>10. Networking &amp; Connections: Attend industry events, conferences, and workshops to connect with potential investors and build relationships.</a:t>
            </a:r>
          </a:p>
          <a:p>
            <a:pPr algn="just">
              <a:lnSpc>
                <a:spcPts val="3835"/>
              </a:lnSpc>
              <a:spcBef>
                <a:spcPct val="0"/>
              </a:spcBef>
            </a:pPr>
          </a:p>
        </p:txBody>
      </p:sp>
      <p:grpSp>
        <p:nvGrpSpPr>
          <p:cNvPr name="Group 11" id="11"/>
          <p:cNvGrpSpPr/>
          <p:nvPr/>
        </p:nvGrpSpPr>
        <p:grpSpPr>
          <a:xfrm rot="0">
            <a:off x="-670092" y="4192057"/>
            <a:ext cx="6339076" cy="6339050"/>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t="0" r="-25046"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282214"/>
            <a:ext cx="6475969" cy="6447637"/>
          </a:xfrm>
          <a:custGeom>
            <a:avLst/>
            <a:gdLst/>
            <a:ahLst/>
            <a:cxnLst/>
            <a:rect r="r" b="b" t="t" l="l"/>
            <a:pathLst>
              <a:path h="6447637" w="6475969">
                <a:moveTo>
                  <a:pt x="0" y="0"/>
                </a:moveTo>
                <a:lnTo>
                  <a:pt x="6475969" y="0"/>
                </a:lnTo>
                <a:lnTo>
                  <a:pt x="6475969" y="6447637"/>
                </a:lnTo>
                <a:lnTo>
                  <a:pt x="0" y="6447637"/>
                </a:lnTo>
                <a:lnTo>
                  <a:pt x="0" y="0"/>
                </a:lnTo>
                <a:close/>
              </a:path>
            </a:pathLst>
          </a:custGeom>
          <a:blipFill>
            <a:blip r:embed="rId3"/>
            <a:stretch>
              <a:fillRect l="0" t="0" r="0" b="0"/>
            </a:stretch>
          </a:blipFill>
        </p:spPr>
      </p:sp>
      <p:sp>
        <p:nvSpPr>
          <p:cNvPr name="TextBox 3" id="3"/>
          <p:cNvSpPr txBox="true"/>
          <p:nvPr/>
        </p:nvSpPr>
        <p:spPr>
          <a:xfrm rot="0">
            <a:off x="4446820" y="1474458"/>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Craft</a:t>
            </a:r>
          </a:p>
          <a:p>
            <a:pPr algn="l">
              <a:lnSpc>
                <a:spcPts val="7855"/>
              </a:lnSpc>
            </a:pPr>
          </a:p>
        </p:txBody>
      </p:sp>
      <p:sp>
        <p:nvSpPr>
          <p:cNvPr name="TextBox 4" id="4"/>
          <p:cNvSpPr txBox="true"/>
          <p:nvPr/>
        </p:nvSpPr>
        <p:spPr>
          <a:xfrm rot="0">
            <a:off x="5340126" y="3320166"/>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Compelling</a:t>
            </a:r>
          </a:p>
          <a:p>
            <a:pPr algn="l">
              <a:lnSpc>
                <a:spcPts val="7855"/>
              </a:lnSpc>
            </a:pPr>
          </a:p>
        </p:txBody>
      </p:sp>
      <p:sp>
        <p:nvSpPr>
          <p:cNvPr name="Freeform 5" id="5"/>
          <p:cNvSpPr/>
          <p:nvPr/>
        </p:nvSpPr>
        <p:spPr>
          <a:xfrm flipH="false" flipV="false" rot="0">
            <a:off x="6204600" y="-4096428"/>
            <a:ext cx="11054700" cy="11054700"/>
          </a:xfrm>
          <a:custGeom>
            <a:avLst/>
            <a:gdLst/>
            <a:ahLst/>
            <a:cxnLst/>
            <a:rect r="r" b="b" t="t" l="l"/>
            <a:pathLst>
              <a:path h="11054700" w="11054700">
                <a:moveTo>
                  <a:pt x="0" y="0"/>
                </a:moveTo>
                <a:lnTo>
                  <a:pt x="11054700" y="0"/>
                </a:lnTo>
                <a:lnTo>
                  <a:pt x="11054700" y="11054700"/>
                </a:lnTo>
                <a:lnTo>
                  <a:pt x="0" y="11054700"/>
                </a:lnTo>
                <a:lnTo>
                  <a:pt x="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9866016" y="-59813"/>
            <a:ext cx="10988304" cy="10406625"/>
            <a:chOff x="0" y="0"/>
            <a:chExt cx="2894039" cy="2740840"/>
          </a:xfrm>
        </p:grpSpPr>
        <p:sp>
          <p:nvSpPr>
            <p:cNvPr name="Freeform 7" id="7"/>
            <p:cNvSpPr/>
            <p:nvPr/>
          </p:nvSpPr>
          <p:spPr>
            <a:xfrm flipH="false" flipV="false" rot="0">
              <a:off x="0" y="0"/>
              <a:ext cx="2894039" cy="2740840"/>
            </a:xfrm>
            <a:custGeom>
              <a:avLst/>
              <a:gdLst/>
              <a:ahLst/>
              <a:cxnLst/>
              <a:rect r="r" b="b" t="t" l="l"/>
              <a:pathLst>
                <a:path h="2740840" w="2894039">
                  <a:moveTo>
                    <a:pt x="0" y="0"/>
                  </a:moveTo>
                  <a:lnTo>
                    <a:pt x="2894039" y="0"/>
                  </a:lnTo>
                  <a:lnTo>
                    <a:pt x="2894039" y="2740840"/>
                  </a:lnTo>
                  <a:lnTo>
                    <a:pt x="0" y="2740840"/>
                  </a:lnTo>
                  <a:close/>
                </a:path>
              </a:pathLst>
            </a:custGeom>
            <a:solidFill>
              <a:srgbClr val="FFFFFF"/>
            </a:solidFill>
          </p:spPr>
        </p:sp>
        <p:sp>
          <p:nvSpPr>
            <p:cNvPr name="TextBox 8" id="8"/>
            <p:cNvSpPr txBox="true"/>
            <p:nvPr/>
          </p:nvSpPr>
          <p:spPr>
            <a:xfrm>
              <a:off x="0" y="-85725"/>
              <a:ext cx="2894039" cy="2826565"/>
            </a:xfrm>
            <a:prstGeom prst="rect">
              <a:avLst/>
            </a:prstGeom>
          </p:spPr>
          <p:txBody>
            <a:bodyPr anchor="ctr" rtlCol="false" tIns="50800" lIns="50800" bIns="50800" rIns="50800"/>
            <a:lstStyle/>
            <a:p>
              <a:pPr algn="ctr">
                <a:lnSpc>
                  <a:spcPts val="3461"/>
                </a:lnSpc>
              </a:pPr>
            </a:p>
          </p:txBody>
        </p:sp>
      </p:grpSp>
      <p:sp>
        <p:nvSpPr>
          <p:cNvPr name="TextBox 9" id="9"/>
          <p:cNvSpPr txBox="true"/>
          <p:nvPr/>
        </p:nvSpPr>
        <p:spPr>
          <a:xfrm rot="0">
            <a:off x="6204600" y="5051829"/>
            <a:ext cx="5104735" cy="1023041"/>
          </a:xfrm>
          <a:prstGeom prst="rect">
            <a:avLst/>
          </a:prstGeom>
        </p:spPr>
        <p:txBody>
          <a:bodyPr anchor="t" rtlCol="false" tIns="0" lIns="0" bIns="0" rIns="0">
            <a:spAutoFit/>
          </a:bodyPr>
          <a:lstStyle/>
          <a:p>
            <a:pPr algn="l">
              <a:lnSpc>
                <a:spcPts val="7855"/>
              </a:lnSpc>
            </a:pPr>
            <a:r>
              <a:rPr lang="en-US" b="true" sz="5611">
                <a:solidFill>
                  <a:srgbClr val="508746"/>
                </a:solidFill>
                <a:latin typeface="Telegraf Bold"/>
                <a:ea typeface="Telegraf Bold"/>
                <a:cs typeface="Telegraf Bold"/>
                <a:sym typeface="Telegraf Bold"/>
              </a:rPr>
              <a:t>Story</a:t>
            </a:r>
          </a:p>
        </p:txBody>
      </p:sp>
      <p:sp>
        <p:nvSpPr>
          <p:cNvPr name="TextBox 10" id="10"/>
          <p:cNvSpPr txBox="true"/>
          <p:nvPr/>
        </p:nvSpPr>
        <p:spPr>
          <a:xfrm rot="0">
            <a:off x="10323631" y="933450"/>
            <a:ext cx="7415828" cy="8769615"/>
          </a:xfrm>
          <a:prstGeom prst="rect">
            <a:avLst/>
          </a:prstGeom>
        </p:spPr>
        <p:txBody>
          <a:bodyPr anchor="t" rtlCol="false" tIns="0" lIns="0" bIns="0" rIns="0">
            <a:spAutoFit/>
          </a:bodyPr>
          <a:lstStyle/>
          <a:p>
            <a:pPr algn="just">
              <a:lnSpc>
                <a:spcPts val="3835"/>
              </a:lnSpc>
            </a:pPr>
            <a:r>
              <a:rPr lang="en-US" sz="2739">
                <a:solidFill>
                  <a:srgbClr val="000000"/>
                </a:solidFill>
                <a:latin typeface="Telegraf"/>
                <a:ea typeface="Telegraf"/>
                <a:cs typeface="Telegraf"/>
                <a:sym typeface="Telegraf"/>
              </a:rPr>
              <a:t>11.  Focus on the Problem:  Clearly articulate the social or environmental problem your business addresses and its urgency.</a:t>
            </a:r>
          </a:p>
          <a:p>
            <a:pPr algn="just">
              <a:lnSpc>
                <a:spcPts val="3835"/>
              </a:lnSpc>
            </a:pPr>
            <a:r>
              <a:rPr lang="en-US" sz="2739">
                <a:solidFill>
                  <a:srgbClr val="000000"/>
                </a:solidFill>
                <a:latin typeface="Telegraf"/>
                <a:ea typeface="Telegraf"/>
                <a:cs typeface="Telegraf"/>
                <a:sym typeface="Telegraf"/>
              </a:rPr>
              <a:t>12. Solution &amp; Innovation:  Explain your innovative solution and how it creates positive change at scale.</a:t>
            </a:r>
          </a:p>
          <a:p>
            <a:pPr algn="just">
              <a:lnSpc>
                <a:spcPts val="3835"/>
              </a:lnSpc>
            </a:pPr>
            <a:r>
              <a:rPr lang="en-US" sz="2739">
                <a:solidFill>
                  <a:srgbClr val="000000"/>
                </a:solidFill>
                <a:latin typeface="Telegraf"/>
                <a:ea typeface="Telegraf"/>
                <a:cs typeface="Telegraf"/>
                <a:sym typeface="Telegraf"/>
              </a:rPr>
              <a:t>3. Financial Viability: Demonstrate a clear path to profitability alongside your impact creation.</a:t>
            </a:r>
          </a:p>
          <a:p>
            <a:pPr algn="just">
              <a:lnSpc>
                <a:spcPts val="3835"/>
              </a:lnSpc>
            </a:pPr>
            <a:r>
              <a:rPr lang="en-US" sz="2739">
                <a:solidFill>
                  <a:srgbClr val="000000"/>
                </a:solidFill>
                <a:latin typeface="Telegraf"/>
                <a:ea typeface="Telegraf"/>
                <a:cs typeface="Telegraf"/>
                <a:sym typeface="Telegraf"/>
              </a:rPr>
              <a:t>14. Impact Measurement: Quantify the impact your business generates and how it aligns with the investor's interests.</a:t>
            </a:r>
          </a:p>
          <a:p>
            <a:pPr algn="just">
              <a:lnSpc>
                <a:spcPts val="3835"/>
              </a:lnSpc>
            </a:pPr>
            <a:r>
              <a:rPr lang="en-US" sz="2739">
                <a:solidFill>
                  <a:srgbClr val="000000"/>
                </a:solidFill>
                <a:latin typeface="Telegraf"/>
                <a:ea typeface="Telegraf"/>
                <a:cs typeface="Telegraf"/>
                <a:sym typeface="Telegraf"/>
              </a:rPr>
              <a:t>15. Passion &amp; Impact Narrative:  Weave your passion for the cause into your story, demonstrating your commitment to creating lasting change.</a:t>
            </a:r>
          </a:p>
          <a:p>
            <a:pPr algn="just">
              <a:lnSpc>
                <a:spcPts val="3835"/>
              </a:lnSpc>
            </a:pPr>
          </a:p>
          <a:p>
            <a:pPr algn="just">
              <a:lnSpc>
                <a:spcPts val="3835"/>
              </a:lnSpc>
              <a:spcBef>
                <a:spcPct val="0"/>
              </a:spcBef>
            </a:pPr>
          </a:p>
        </p:txBody>
      </p:sp>
      <p:grpSp>
        <p:nvGrpSpPr>
          <p:cNvPr name="Group 11" id="11"/>
          <p:cNvGrpSpPr/>
          <p:nvPr/>
        </p:nvGrpSpPr>
        <p:grpSpPr>
          <a:xfrm rot="0">
            <a:off x="-670092" y="4192057"/>
            <a:ext cx="6339076" cy="6339050"/>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t="0" r="-25046" b="0"/>
              </a:stretch>
            </a:blipFill>
          </p:spPr>
        </p:sp>
      </p:grpSp>
      <p:grpSp>
        <p:nvGrpSpPr>
          <p:cNvPr name="Group 13" id="13"/>
          <p:cNvGrpSpPr/>
          <p:nvPr/>
        </p:nvGrpSpPr>
        <p:grpSpPr>
          <a:xfrm rot="0">
            <a:off x="-670092" y="4059443"/>
            <a:ext cx="6604305" cy="6604278"/>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21174" t="0" r="-21174"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282214"/>
            <a:ext cx="6475969" cy="6447637"/>
          </a:xfrm>
          <a:custGeom>
            <a:avLst/>
            <a:gdLst/>
            <a:ahLst/>
            <a:cxnLst/>
            <a:rect r="r" b="b" t="t" l="l"/>
            <a:pathLst>
              <a:path h="6447637" w="6475969">
                <a:moveTo>
                  <a:pt x="0" y="0"/>
                </a:moveTo>
                <a:lnTo>
                  <a:pt x="6475969" y="0"/>
                </a:lnTo>
                <a:lnTo>
                  <a:pt x="6475969" y="6447637"/>
                </a:lnTo>
                <a:lnTo>
                  <a:pt x="0" y="6447637"/>
                </a:lnTo>
                <a:lnTo>
                  <a:pt x="0" y="0"/>
                </a:lnTo>
                <a:close/>
              </a:path>
            </a:pathLst>
          </a:custGeom>
          <a:blipFill>
            <a:blip r:embed="rId3"/>
            <a:stretch>
              <a:fillRect l="0" t="0" r="0" b="0"/>
            </a:stretch>
          </a:blipFill>
        </p:spPr>
      </p:sp>
      <p:sp>
        <p:nvSpPr>
          <p:cNvPr name="TextBox 3" id="3"/>
          <p:cNvSpPr txBox="true"/>
          <p:nvPr/>
        </p:nvSpPr>
        <p:spPr>
          <a:xfrm rot="0">
            <a:off x="4446820" y="1474458"/>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Negotiate</a:t>
            </a:r>
          </a:p>
          <a:p>
            <a:pPr algn="l">
              <a:lnSpc>
                <a:spcPts val="7855"/>
              </a:lnSpc>
            </a:pPr>
          </a:p>
        </p:txBody>
      </p:sp>
      <p:sp>
        <p:nvSpPr>
          <p:cNvPr name="TextBox 4" id="4"/>
          <p:cNvSpPr txBox="true"/>
          <p:nvPr/>
        </p:nvSpPr>
        <p:spPr>
          <a:xfrm rot="0">
            <a:off x="5340126" y="3320166"/>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For</a:t>
            </a:r>
          </a:p>
          <a:p>
            <a:pPr algn="l">
              <a:lnSpc>
                <a:spcPts val="7855"/>
              </a:lnSpc>
            </a:pPr>
          </a:p>
        </p:txBody>
      </p:sp>
      <p:sp>
        <p:nvSpPr>
          <p:cNvPr name="Freeform 5" id="5"/>
          <p:cNvSpPr/>
          <p:nvPr/>
        </p:nvSpPr>
        <p:spPr>
          <a:xfrm flipH="false" flipV="false" rot="0">
            <a:off x="6204600" y="-4096428"/>
            <a:ext cx="11054700" cy="11054700"/>
          </a:xfrm>
          <a:custGeom>
            <a:avLst/>
            <a:gdLst/>
            <a:ahLst/>
            <a:cxnLst/>
            <a:rect r="r" b="b" t="t" l="l"/>
            <a:pathLst>
              <a:path h="11054700" w="11054700">
                <a:moveTo>
                  <a:pt x="0" y="0"/>
                </a:moveTo>
                <a:lnTo>
                  <a:pt x="11054700" y="0"/>
                </a:lnTo>
                <a:lnTo>
                  <a:pt x="11054700" y="11054700"/>
                </a:lnTo>
                <a:lnTo>
                  <a:pt x="0" y="11054700"/>
                </a:lnTo>
                <a:lnTo>
                  <a:pt x="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9866016" y="-59813"/>
            <a:ext cx="10988304" cy="10406625"/>
            <a:chOff x="0" y="0"/>
            <a:chExt cx="2894039" cy="2740840"/>
          </a:xfrm>
        </p:grpSpPr>
        <p:sp>
          <p:nvSpPr>
            <p:cNvPr name="Freeform 7" id="7"/>
            <p:cNvSpPr/>
            <p:nvPr/>
          </p:nvSpPr>
          <p:spPr>
            <a:xfrm flipH="false" flipV="false" rot="0">
              <a:off x="0" y="0"/>
              <a:ext cx="2894039" cy="2740840"/>
            </a:xfrm>
            <a:custGeom>
              <a:avLst/>
              <a:gdLst/>
              <a:ahLst/>
              <a:cxnLst/>
              <a:rect r="r" b="b" t="t" l="l"/>
              <a:pathLst>
                <a:path h="2740840" w="2894039">
                  <a:moveTo>
                    <a:pt x="0" y="0"/>
                  </a:moveTo>
                  <a:lnTo>
                    <a:pt x="2894039" y="0"/>
                  </a:lnTo>
                  <a:lnTo>
                    <a:pt x="2894039" y="2740840"/>
                  </a:lnTo>
                  <a:lnTo>
                    <a:pt x="0" y="2740840"/>
                  </a:lnTo>
                  <a:close/>
                </a:path>
              </a:pathLst>
            </a:custGeom>
            <a:solidFill>
              <a:srgbClr val="FFFFFF"/>
            </a:solidFill>
          </p:spPr>
        </p:sp>
        <p:sp>
          <p:nvSpPr>
            <p:cNvPr name="TextBox 8" id="8"/>
            <p:cNvSpPr txBox="true"/>
            <p:nvPr/>
          </p:nvSpPr>
          <p:spPr>
            <a:xfrm>
              <a:off x="0" y="-85725"/>
              <a:ext cx="2894039" cy="2826565"/>
            </a:xfrm>
            <a:prstGeom prst="rect">
              <a:avLst/>
            </a:prstGeom>
          </p:spPr>
          <p:txBody>
            <a:bodyPr anchor="ctr" rtlCol="false" tIns="50800" lIns="50800" bIns="50800" rIns="50800"/>
            <a:lstStyle/>
            <a:p>
              <a:pPr algn="ctr">
                <a:lnSpc>
                  <a:spcPts val="3461"/>
                </a:lnSpc>
              </a:pPr>
            </a:p>
          </p:txBody>
        </p:sp>
      </p:grpSp>
      <p:sp>
        <p:nvSpPr>
          <p:cNvPr name="TextBox 9" id="9"/>
          <p:cNvSpPr txBox="true"/>
          <p:nvPr/>
        </p:nvSpPr>
        <p:spPr>
          <a:xfrm rot="0">
            <a:off x="6204600" y="4554771"/>
            <a:ext cx="5104735" cy="2017158"/>
          </a:xfrm>
          <a:prstGeom prst="rect">
            <a:avLst/>
          </a:prstGeom>
        </p:spPr>
        <p:txBody>
          <a:bodyPr anchor="t" rtlCol="false" tIns="0" lIns="0" bIns="0" rIns="0">
            <a:spAutoFit/>
          </a:bodyPr>
          <a:lstStyle/>
          <a:p>
            <a:pPr algn="l">
              <a:lnSpc>
                <a:spcPts val="7855"/>
              </a:lnSpc>
            </a:pPr>
            <a:r>
              <a:rPr lang="en-US" sz="5611" b="true">
                <a:solidFill>
                  <a:srgbClr val="508746"/>
                </a:solidFill>
                <a:latin typeface="Telegraf Bold"/>
                <a:ea typeface="Telegraf Bold"/>
                <a:cs typeface="Telegraf Bold"/>
                <a:sym typeface="Telegraf Bold"/>
              </a:rPr>
              <a:t>Impact</a:t>
            </a:r>
          </a:p>
          <a:p>
            <a:pPr algn="l">
              <a:lnSpc>
                <a:spcPts val="7855"/>
              </a:lnSpc>
            </a:pPr>
          </a:p>
        </p:txBody>
      </p:sp>
      <p:sp>
        <p:nvSpPr>
          <p:cNvPr name="TextBox 10" id="10"/>
          <p:cNvSpPr txBox="true"/>
          <p:nvPr/>
        </p:nvSpPr>
        <p:spPr>
          <a:xfrm rot="0">
            <a:off x="10444861" y="336069"/>
            <a:ext cx="7252298" cy="9683859"/>
          </a:xfrm>
          <a:prstGeom prst="rect">
            <a:avLst/>
          </a:prstGeom>
        </p:spPr>
        <p:txBody>
          <a:bodyPr anchor="t" rtlCol="false" tIns="0" lIns="0" bIns="0" rIns="0">
            <a:spAutoFit/>
          </a:bodyPr>
          <a:lstStyle/>
          <a:p>
            <a:pPr algn="just">
              <a:lnSpc>
                <a:spcPts val="3318"/>
              </a:lnSpc>
            </a:pPr>
            <a:r>
              <a:rPr lang="en-US" sz="2370">
                <a:solidFill>
                  <a:srgbClr val="000000"/>
                </a:solidFill>
                <a:latin typeface="Telegraf"/>
                <a:ea typeface="Telegraf"/>
                <a:cs typeface="Telegraf"/>
                <a:sym typeface="Telegraf"/>
              </a:rPr>
              <a:t>16. Impact-Aligned Terms:  Negotiate investment terms that prioritize achieving your impact goals alongside financial return.</a:t>
            </a:r>
          </a:p>
          <a:p>
            <a:pPr algn="just">
              <a:lnSpc>
                <a:spcPts val="3318"/>
              </a:lnSpc>
            </a:pPr>
            <a:r>
              <a:rPr lang="en-US" sz="2370">
                <a:solidFill>
                  <a:srgbClr val="000000"/>
                </a:solidFill>
                <a:latin typeface="Telegraf"/>
                <a:ea typeface="Telegraf"/>
                <a:cs typeface="Telegraf"/>
                <a:sym typeface="Telegraf"/>
              </a:rPr>
              <a:t>17. Advisory Board: Seek experienced advisors who can guide your impact measurement and reporting practices.</a:t>
            </a:r>
          </a:p>
          <a:p>
            <a:pPr algn="just">
              <a:lnSpc>
                <a:spcPts val="3318"/>
              </a:lnSpc>
            </a:pPr>
            <a:r>
              <a:rPr lang="en-US" sz="2370">
                <a:solidFill>
                  <a:srgbClr val="000000"/>
                </a:solidFill>
                <a:latin typeface="Telegraf"/>
                <a:ea typeface="Telegraf"/>
                <a:cs typeface="Telegraf"/>
                <a:sym typeface="Telegraf"/>
              </a:rPr>
              <a:t>18. Impact Reporting &amp; Transparency:  Commit to regular impact reporting that demonstrates your progress towards social/environmental goals.</a:t>
            </a:r>
          </a:p>
          <a:p>
            <a:pPr algn="just">
              <a:lnSpc>
                <a:spcPts val="3318"/>
              </a:lnSpc>
            </a:pPr>
            <a:r>
              <a:rPr lang="en-US" sz="2370">
                <a:solidFill>
                  <a:srgbClr val="000000"/>
                </a:solidFill>
                <a:latin typeface="Telegraf"/>
                <a:ea typeface="Telegraf"/>
                <a:cs typeface="Telegraf"/>
                <a:sym typeface="Telegraf"/>
              </a:rPr>
              <a:t>19. Impact Investor Network: Build relationships with a network of impact investors to secure future funding rounds for growth.</a:t>
            </a:r>
          </a:p>
          <a:p>
            <a:pPr algn="just">
              <a:lnSpc>
                <a:spcPts val="3318"/>
              </a:lnSpc>
            </a:pPr>
            <a:r>
              <a:rPr lang="en-US" sz="2370">
                <a:solidFill>
                  <a:srgbClr val="000000"/>
                </a:solidFill>
                <a:latin typeface="Telegraf"/>
                <a:ea typeface="Telegraf"/>
                <a:cs typeface="Telegraf"/>
                <a:sym typeface="Telegraf"/>
              </a:rPr>
              <a:t>20. Use of Funds: Clearly communicate how the investment will be used to maximize both financial return and positive impact.</a:t>
            </a:r>
          </a:p>
          <a:p>
            <a:pPr algn="just">
              <a:lnSpc>
                <a:spcPts val="3318"/>
              </a:lnSpc>
            </a:pPr>
            <a:r>
              <a:rPr lang="en-US" sz="2370">
                <a:solidFill>
                  <a:srgbClr val="000000"/>
                </a:solidFill>
                <a:latin typeface="Telegraf"/>
                <a:ea typeface="Telegraf"/>
                <a:cs typeface="Telegraf"/>
                <a:sym typeface="Telegraf"/>
              </a:rPr>
              <a:t>By following these tips, you can raise investment that fuels your impact business's growth while staying true to your mission of creating positive social and environmental change. Remember, investors who share your vision will be excited to support your venture's journey. </a:t>
            </a:r>
          </a:p>
          <a:p>
            <a:pPr algn="just">
              <a:lnSpc>
                <a:spcPts val="3318"/>
              </a:lnSpc>
            </a:pPr>
          </a:p>
          <a:p>
            <a:pPr algn="just">
              <a:lnSpc>
                <a:spcPts val="3318"/>
              </a:lnSpc>
              <a:spcBef>
                <a:spcPct val="0"/>
              </a:spcBef>
            </a:pPr>
          </a:p>
        </p:txBody>
      </p:sp>
      <p:grpSp>
        <p:nvGrpSpPr>
          <p:cNvPr name="Group 11" id="11"/>
          <p:cNvGrpSpPr/>
          <p:nvPr/>
        </p:nvGrpSpPr>
        <p:grpSpPr>
          <a:xfrm rot="0">
            <a:off x="-670092" y="4192057"/>
            <a:ext cx="6339076" cy="6339050"/>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t="0" r="-25046" b="0"/>
              </a:stretch>
            </a:blipFill>
          </p:spPr>
        </p:sp>
      </p:grpSp>
      <p:grpSp>
        <p:nvGrpSpPr>
          <p:cNvPr name="Group 13" id="13"/>
          <p:cNvGrpSpPr/>
          <p:nvPr/>
        </p:nvGrpSpPr>
        <p:grpSpPr>
          <a:xfrm rot="0">
            <a:off x="-670092" y="4059443"/>
            <a:ext cx="6604305" cy="6604278"/>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21174" t="0" r="-21174" b="0"/>
              </a:stretch>
            </a:blipFill>
          </p:spPr>
        </p:sp>
      </p:grpSp>
      <p:grpSp>
        <p:nvGrpSpPr>
          <p:cNvPr name="Group 15" id="15"/>
          <p:cNvGrpSpPr/>
          <p:nvPr/>
        </p:nvGrpSpPr>
        <p:grpSpPr>
          <a:xfrm rot="0">
            <a:off x="-670092" y="4011893"/>
            <a:ext cx="6699404" cy="6699377"/>
            <a:chOff x="0" y="0"/>
            <a:chExt cx="6350000" cy="6349975"/>
          </a:xfrm>
        </p:grpSpPr>
        <p:sp>
          <p:nvSpPr>
            <p:cNvPr name="Freeform 16" id="1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l="-25046" t="0" r="-25046" b="0"/>
              </a:stretch>
            </a:blipFill>
          </p:spPr>
        </p:sp>
      </p:gr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DAGPnwMmFmQ</dc:identifier>
  <dcterms:modified xsi:type="dcterms:W3CDTF">2011-08-01T06:04:30Z</dcterms:modified>
  <cp:revision>1</cp:revision>
  <dc:title>Here are Tips for Raising Investment for Maximum Impact</dc:title>
</cp:coreProperties>
</file>